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66" r:id="rId3"/>
    <p:sldId id="271" r:id="rId4"/>
    <p:sldId id="273" r:id="rId5"/>
    <p:sldId id="331" r:id="rId6"/>
    <p:sldId id="275" r:id="rId7"/>
    <p:sldId id="276" r:id="rId8"/>
    <p:sldId id="278" r:id="rId9"/>
    <p:sldId id="345" r:id="rId10"/>
    <p:sldId id="347" r:id="rId11"/>
    <p:sldId id="342" r:id="rId12"/>
    <p:sldId id="348" r:id="rId13"/>
    <p:sldId id="362" r:id="rId14"/>
    <p:sldId id="363" r:id="rId15"/>
    <p:sldId id="364" r:id="rId16"/>
    <p:sldId id="354" r:id="rId17"/>
    <p:sldId id="357" r:id="rId18"/>
    <p:sldId id="365" r:id="rId19"/>
    <p:sldId id="353" r:id="rId20"/>
    <p:sldId id="356" r:id="rId21"/>
    <p:sldId id="306" r:id="rId22"/>
    <p:sldId id="320" r:id="rId23"/>
    <p:sldId id="323" r:id="rId24"/>
    <p:sldId id="329" r:id="rId25"/>
    <p:sldId id="330" r:id="rId26"/>
    <p:sldId id="360" r:id="rId27"/>
    <p:sldId id="358" r:id="rId28"/>
    <p:sldId id="35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hiddenSlides="1"/>
  <p:clrMru>
    <a:srgbClr val="18BCAB"/>
    <a:srgbClr val="F8FF0A"/>
    <a:srgbClr val="FC33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5" autoAdjust="0"/>
    <p:restoredTop sz="73089" autoAdjust="0"/>
  </p:normalViewPr>
  <p:slideViewPr>
    <p:cSldViewPr snapToGrid="0" snapToObjects="1">
      <p:cViewPr>
        <p:scale>
          <a:sx n="100" d="100"/>
          <a:sy n="100" d="100"/>
        </p:scale>
        <p:origin x="-2240" y="-4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24" d="100"/>
          <a:sy n="124" d="100"/>
        </p:scale>
        <p:origin x="-3440"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13376-2919-994B-A029-00CA018D46A2}" type="datetimeFigureOut">
              <a:rPr lang="en-US" smtClean="0"/>
              <a:t>25/10/2013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81C8F-CC86-3945-955C-539777638A4B}" type="slidenum">
              <a:rPr lang="en-US" smtClean="0"/>
              <a:t>‹#›</a:t>
            </a:fld>
            <a:endParaRPr lang="en-US"/>
          </a:p>
        </p:txBody>
      </p:sp>
    </p:spTree>
    <p:extLst>
      <p:ext uri="{BB962C8B-B14F-4D97-AF65-F5344CB8AC3E}">
        <p14:creationId xmlns:p14="http://schemas.microsoft.com/office/powerpoint/2010/main" val="42628792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a:t>
            </a:r>
          </a:p>
          <a:p>
            <a:endParaRPr lang="en-US" dirty="0" smtClean="0"/>
          </a:p>
          <a:p>
            <a:r>
              <a:rPr lang="en-US" dirty="0" smtClean="0"/>
              <a:t>I’d like to start by saying thanks to the </a:t>
            </a:r>
            <a:r>
              <a:rPr lang="en-US" dirty="0" err="1" smtClean="0"/>
              <a:t>organisers</a:t>
            </a:r>
            <a:r>
              <a:rPr lang="en-US" dirty="0" smtClean="0"/>
              <a:t>, its really great</a:t>
            </a:r>
            <a:r>
              <a:rPr lang="en-US" baseline="0" dirty="0" smtClean="0"/>
              <a:t> to be here and to be asked to talk about our work on ash dieback and to an audience so interested in these new </a:t>
            </a:r>
            <a:r>
              <a:rPr lang="en-US" baseline="0" dirty="0" err="1" smtClean="0"/>
              <a:t>oportunities</a:t>
            </a:r>
            <a:r>
              <a:rPr lang="en-US" baseline="0" dirty="0" smtClean="0"/>
              <a:t> for genomics. </a:t>
            </a:r>
          </a:p>
          <a:p>
            <a:endParaRPr lang="en-US" baseline="0" dirty="0" smtClean="0"/>
          </a:p>
          <a:p>
            <a:r>
              <a:rPr lang="en-US" baseline="0" dirty="0" smtClean="0"/>
              <a:t>I’ve subtitled this talk – out of the woods- because as well as taking about progress on the </a:t>
            </a:r>
            <a:r>
              <a:rPr lang="en-US" baseline="0" dirty="0" err="1" smtClean="0"/>
              <a:t>crowdsourced</a:t>
            </a:r>
            <a:r>
              <a:rPr lang="en-US" baseline="0" dirty="0" smtClean="0"/>
              <a:t> genomics of ash dieback, I’ll be talking a little about how projects that embrace open access data and massive collaboration like crowdsourcing can provide a new model for science in emergencies</a:t>
            </a:r>
            <a:endParaRPr lang="en-US" dirty="0"/>
          </a:p>
        </p:txBody>
      </p:sp>
      <p:sp>
        <p:nvSpPr>
          <p:cNvPr id="4" name="Slide Number Placeholder 3"/>
          <p:cNvSpPr>
            <a:spLocks noGrp="1"/>
          </p:cNvSpPr>
          <p:nvPr>
            <p:ph type="sldNum" sz="quarter" idx="10"/>
          </p:nvPr>
        </p:nvSpPr>
        <p:spPr/>
        <p:txBody>
          <a:bodyPr/>
          <a:lstStyle/>
          <a:p>
            <a:fld id="{C7B755EF-6EA1-B945-B1DC-F50BAEA93262}" type="slidenum">
              <a:rPr lang="en-US" smtClean="0"/>
              <a:t>1</a:t>
            </a:fld>
            <a:endParaRPr lang="en-US"/>
          </a:p>
        </p:txBody>
      </p:sp>
    </p:spTree>
    <p:extLst>
      <p:ext uri="{BB962C8B-B14F-4D97-AF65-F5344CB8AC3E}">
        <p14:creationId xmlns:p14="http://schemas.microsoft.com/office/powerpoint/2010/main" val="404663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So last December we launched this project with a few data sets and things have snowballed from there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10</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announced our project and initial </a:t>
            </a:r>
            <a:r>
              <a:rPr lang="en-US" baseline="0" dirty="0" err="1" smtClean="0"/>
              <a:t>datain</a:t>
            </a:r>
            <a:r>
              <a:rPr lang="en-US" baseline="0" dirty="0" smtClean="0"/>
              <a:t> </a:t>
            </a:r>
            <a:r>
              <a:rPr lang="en-US" baseline="0" dirty="0" err="1" smtClean="0"/>
              <a:t>GigaScience</a:t>
            </a:r>
            <a:r>
              <a:rPr lang="en-US" baseline="0" dirty="0" smtClean="0"/>
              <a:t> as commentary, a call of arms to whoever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and more importantly as a promise to anyone helping that they will get the proper credit for the help that they give.</a:t>
            </a:r>
          </a:p>
          <a:p>
            <a:endParaRPr lang="en-US" baseline="0" dirty="0" smtClean="0"/>
          </a:p>
          <a:p>
            <a:r>
              <a:rPr lang="en-US" baseline="0" dirty="0" smtClean="0"/>
              <a:t> This is key to effective crowdsourcing. People do it because they want to help, they keep doing it if they feel they are getting credit when it is due and are getting </a:t>
            </a:r>
            <a:r>
              <a:rPr lang="en-US" baseline="0" dirty="0" err="1" smtClean="0"/>
              <a:t>recognised</a:t>
            </a:r>
            <a:r>
              <a:rPr lang="en-US" baseline="0" dirty="0" smtClean="0"/>
              <a:t> by the wider world. If we are going to be able to do this sustainably then we need to start looking at mechanisms to foster new sorts of communities.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11</a:t>
            </a:fld>
            <a:endParaRPr lang="en-US"/>
          </a:p>
        </p:txBody>
      </p:sp>
    </p:spTree>
    <p:extLst>
      <p:ext uri="{BB962C8B-B14F-4D97-AF65-F5344CB8AC3E}">
        <p14:creationId xmlns:p14="http://schemas.microsoft.com/office/powerpoint/2010/main" val="278099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manage to grow a</a:t>
            </a:r>
            <a:r>
              <a:rPr lang="en-US" baseline="0" dirty="0" smtClean="0"/>
              <a:t> nice new community of contributors</a:t>
            </a:r>
            <a:endParaRPr lang="en-US" dirty="0" smtClean="0"/>
          </a:p>
          <a:p>
            <a:endParaRPr lang="en-US" dirty="0" smtClean="0"/>
          </a:p>
          <a:p>
            <a:r>
              <a:rPr lang="en-US" dirty="0" smtClean="0"/>
              <a:t>Now,</a:t>
            </a:r>
            <a:r>
              <a:rPr lang="en-US" baseline="0" dirty="0" smtClean="0"/>
              <a:t> number of signups and pulls of data is 23.</a:t>
            </a:r>
          </a:p>
          <a:p>
            <a:r>
              <a:rPr lang="en-US" baseline="0" dirty="0" smtClean="0"/>
              <a:t>This number is quite a large </a:t>
            </a:r>
            <a:r>
              <a:rPr lang="en-US" baseline="0" dirty="0" err="1" smtClean="0"/>
              <a:t>labgroup</a:t>
            </a:r>
            <a:r>
              <a:rPr lang="en-US" baseline="0" dirty="0" smtClean="0"/>
              <a:t>.</a:t>
            </a:r>
          </a:p>
          <a:p>
            <a:r>
              <a:rPr lang="en-US" dirty="0" smtClean="0"/>
              <a:t>so from nothing were generated a whole new research group</a:t>
            </a:r>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12</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13</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14</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fr-FR"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ve</a:t>
            </a:r>
            <a:r>
              <a:rPr lang="en-US" sz="1200" kern="1200" baseline="0" dirty="0" smtClean="0">
                <a:solidFill>
                  <a:schemeClr val="tx1"/>
                </a:solidFill>
                <a:latin typeface="+mn-lt"/>
                <a:ea typeface="+mn-ea"/>
                <a:cs typeface="+mn-cs"/>
              </a:rPr>
              <a:t> had quite a few donations of strains from around the UK and the wider world now. We’ve been able to do SNP calls relative to the reference with these and show the provenance of </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tree showed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albidus</a:t>
            </a:r>
            <a:r>
              <a:rPr lang="en-US" sz="1200" i="0" kern="1200" dirty="0" smtClean="0">
                <a:solidFill>
                  <a:schemeClr val="tx1"/>
                </a:solidFill>
                <a:latin typeface="+mn-lt"/>
                <a:ea typeface="+mn-ea"/>
                <a:cs typeface="+mn-cs"/>
              </a:rPr>
              <a:t> and </a:t>
            </a:r>
            <a:r>
              <a:rPr lang="en-US" sz="1200" i="1" kern="1200" dirty="0" smtClean="0">
                <a:solidFill>
                  <a:schemeClr val="tx1"/>
                </a:solidFill>
                <a:latin typeface="+mn-lt"/>
                <a:ea typeface="+mn-ea"/>
                <a:cs typeface="+mn-cs"/>
              </a:rPr>
              <a:t>H. </a:t>
            </a:r>
            <a:r>
              <a:rPr lang="en-US" sz="1200" i="1" kern="1200" dirty="0" err="1" smtClean="0">
                <a:solidFill>
                  <a:schemeClr val="tx1"/>
                </a:solidFill>
                <a:latin typeface="+mn-lt"/>
                <a:ea typeface="+mn-ea"/>
                <a:cs typeface="+mn-cs"/>
              </a:rPr>
              <a:t>pseudoalbidus</a:t>
            </a:r>
            <a:r>
              <a:rPr lang="en-US" sz="1200" i="0" kern="1200" dirty="0" smtClean="0">
                <a:solidFill>
                  <a:schemeClr val="tx1"/>
                </a:solidFill>
                <a:latin typeface="+mn-lt"/>
                <a:ea typeface="+mn-ea"/>
                <a:cs typeface="+mn-cs"/>
              </a:rPr>
              <a:t>; were clearly separated. Japanese isolates were separated from a single common ancestor of European isolates, suggesting that Japanese isolates might be ancestral, very distantly.</a:t>
            </a:r>
          </a:p>
          <a:p>
            <a:endParaRPr lang="en-US" sz="120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This observation supports the idea that ash-dieback pathogen was originated from Asian isolates,</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 (</a:t>
            </a:r>
            <a:r>
              <a:rPr lang="en-US" sz="1200" i="0" kern="1200" dirty="0" err="1" smtClean="0">
                <a:solidFill>
                  <a:schemeClr val="tx1"/>
                </a:solidFill>
                <a:latin typeface="+mn-lt"/>
                <a:ea typeface="+mn-ea"/>
                <a:cs typeface="+mn-cs"/>
              </a:rPr>
              <a:t>Queloz</a:t>
            </a:r>
            <a:r>
              <a:rPr lang="en-US" sz="1200" i="0" kern="1200" dirty="0" smtClean="0">
                <a:solidFill>
                  <a:schemeClr val="tx1"/>
                </a:solidFill>
                <a:latin typeface="+mn-lt"/>
                <a:ea typeface="+mn-ea"/>
                <a:cs typeface="+mn-cs"/>
              </a:rPr>
              <a:t> et al. 2011 For. Path. 41:133-142, </a:t>
            </a:r>
            <a:r>
              <a:rPr lang="en-US" sz="1200" i="0" kern="1200" dirty="0" err="1" smtClean="0">
                <a:solidFill>
                  <a:schemeClr val="tx1"/>
                </a:solidFill>
                <a:latin typeface="+mn-lt"/>
                <a:ea typeface="+mn-ea"/>
                <a:cs typeface="+mn-cs"/>
              </a:rPr>
              <a:t>Pautasso</a:t>
            </a:r>
            <a:r>
              <a:rPr lang="en-US" sz="1200" i="0" kern="1200" dirty="0" smtClean="0">
                <a:solidFill>
                  <a:schemeClr val="tx1"/>
                </a:solidFill>
                <a:latin typeface="+mn-lt"/>
                <a:ea typeface="+mn-ea"/>
                <a:cs typeface="+mn-cs"/>
              </a:rPr>
              <a:t> et al. 2013 Biological Conservation 158:37-49.)</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15</a:t>
            </a:fld>
            <a:endParaRPr lang="en-US"/>
          </a:p>
        </p:txBody>
      </p:sp>
    </p:spTree>
    <p:extLst>
      <p:ext uri="{BB962C8B-B14F-4D97-AF65-F5344CB8AC3E}">
        <p14:creationId xmlns:p14="http://schemas.microsoft.com/office/powerpoint/2010/main" val="830496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all this had started rolling well enough, the government</a:t>
            </a:r>
            <a:r>
              <a:rPr lang="en-US" baseline="0" dirty="0" smtClean="0"/>
              <a:t> pushed some funding into a large consortium, called </a:t>
            </a:r>
            <a:r>
              <a:rPr lang="en-US" baseline="0" dirty="0" err="1" smtClean="0"/>
              <a:t>Nornex</a:t>
            </a:r>
            <a:r>
              <a:rPr lang="en-US" baseline="0" dirty="0" smtClean="0"/>
              <a:t>. Made up of a large number of high-profile international partners, some in Norwich like us and already on board, such as TGAC and JIC, it also contains governmental bodies like Forest Research and </a:t>
            </a:r>
            <a:r>
              <a:rPr lang="en-US" baseline="0" dirty="0" err="1" smtClean="0"/>
              <a:t>Fera</a:t>
            </a:r>
            <a:r>
              <a:rPr lang="en-US" baseline="0" dirty="0" smtClean="0"/>
              <a:t>.  </a:t>
            </a:r>
          </a:p>
          <a:p>
            <a:endParaRPr lang="en-US" baseline="0" dirty="0" smtClean="0"/>
          </a:p>
          <a:p>
            <a:endParaRPr lang="en-US" dirty="0" smtClean="0"/>
          </a:p>
          <a:p>
            <a:r>
              <a:rPr lang="en-US" dirty="0" smtClean="0"/>
              <a:t>And</a:t>
            </a:r>
            <a:r>
              <a:rPr lang="en-US" baseline="0" dirty="0" smtClean="0"/>
              <a:t> the best thing is they’ve all agreed to play by open access rules so our project is only getting bigger and involving more types of scientist.</a:t>
            </a:r>
          </a:p>
          <a:p>
            <a:endParaRPr lang="en-US" baseline="0" dirty="0" smtClean="0"/>
          </a:p>
          <a:p>
            <a:r>
              <a:rPr lang="en-GB" baseline="0" dirty="0" smtClean="0"/>
              <a:t>We’re in quite an interesting situation with this in the UK at the moment, over the last couple of decades damage to tree stocks like elm and other agricultural disasters from disease  have sensitized the British Public and government to tree losses and the arrival of ash dieback disease led to public outcry and a desire to act quickly to combat ash dieback at the highest level. </a:t>
            </a:r>
          </a:p>
          <a:p>
            <a:endParaRPr lang="en-GB" baseline="0" dirty="0" smtClean="0"/>
          </a:p>
          <a:p>
            <a:r>
              <a:rPr lang="en-GB" baseline="0" dirty="0" smtClean="0"/>
              <a:t>The typical business model of science went out the window a bit and we found ourselves able to try and take advantage of new ideas and ways of working that might maximise our speed.</a:t>
            </a:r>
          </a:p>
          <a:p>
            <a:endParaRPr lang="en-GB" baseline="0" dirty="0" smtClean="0"/>
          </a:p>
          <a:p>
            <a:r>
              <a:rPr lang="en-GB" baseline="0" dirty="0" smtClean="0"/>
              <a:t> This would help with the ash dieback problem  but ultimately feed back into wider issues of science like public health crises and food security too. </a:t>
            </a:r>
            <a:endParaRPr lang="en-GB"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16</a:t>
            </a:fld>
            <a:endParaRPr lang="en-US"/>
          </a:p>
        </p:txBody>
      </p:sp>
    </p:spTree>
    <p:extLst>
      <p:ext uri="{BB962C8B-B14F-4D97-AF65-F5344CB8AC3E}">
        <p14:creationId xmlns:p14="http://schemas.microsoft.com/office/powerpoint/2010/main" val="272911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we’ve been working on involving other types of biologist, those outside the usual bioinformatics/genomics community.</a:t>
            </a:r>
          </a:p>
          <a:p>
            <a:endParaRPr lang="en-US" dirty="0" smtClean="0"/>
          </a:p>
          <a:p>
            <a:r>
              <a:rPr lang="en-US" dirty="0" smtClean="0"/>
              <a:t>Getting </a:t>
            </a:r>
            <a:r>
              <a:rPr lang="en-US" dirty="0" err="1" smtClean="0"/>
              <a:t>bioinformaticians</a:t>
            </a:r>
            <a:r>
              <a:rPr lang="en-US" dirty="0" smtClean="0"/>
              <a:t> involved through </a:t>
            </a:r>
            <a:r>
              <a:rPr lang="en-US" dirty="0" err="1" smtClean="0"/>
              <a:t>github</a:t>
            </a:r>
            <a:r>
              <a:rPr lang="en-US" dirty="0" smtClean="0"/>
              <a:t> is fine. </a:t>
            </a:r>
          </a:p>
          <a:p>
            <a:endParaRPr lang="en-US" dirty="0" smtClean="0"/>
          </a:p>
          <a:p>
            <a:r>
              <a:rPr lang="en-US" dirty="0" smtClean="0"/>
              <a:t>But they have a habit</a:t>
            </a:r>
            <a:r>
              <a:rPr lang="en-US" baseline="0" dirty="0" smtClean="0"/>
              <a:t> of doing bioinformatics analysis and knowing less about the pathogen than they might</a:t>
            </a:r>
          </a:p>
          <a:p>
            <a:endParaRPr lang="en-US" baseline="0" dirty="0" smtClean="0"/>
          </a:p>
          <a:p>
            <a:r>
              <a:rPr lang="en-US" baseline="0" dirty="0" smtClean="0"/>
              <a:t>Crowdsourcing, and in particular wide ranging, comprehensive and hopefully sustainable crowdsourcing is dependent on the community that you can build.</a:t>
            </a:r>
          </a:p>
          <a:p>
            <a:endParaRPr lang="en-US" dirty="0" smtClean="0"/>
          </a:p>
          <a:p>
            <a:r>
              <a:rPr lang="en-US" dirty="0" smtClean="0"/>
              <a:t>The important thing</a:t>
            </a:r>
            <a:r>
              <a:rPr lang="en-US" baseline="0" dirty="0" smtClean="0"/>
              <a:t> is to bring in biologists,  who know all about the pathogen and host biology to get involved and liberate the genomics data and expertise to them.</a:t>
            </a:r>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17</a:t>
            </a:fld>
            <a:endParaRPr lang="en-US"/>
          </a:p>
        </p:txBody>
      </p:sp>
    </p:spTree>
    <p:extLst>
      <p:ext uri="{BB962C8B-B14F-4D97-AF65-F5344CB8AC3E}">
        <p14:creationId xmlns:p14="http://schemas.microsoft.com/office/powerpoint/2010/main" val="2117034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we’re trying</a:t>
            </a:r>
            <a:r>
              <a:rPr lang="en-US" baseline="0" dirty="0" smtClean="0"/>
              <a:t> this through new tools and interfaces.</a:t>
            </a:r>
          </a:p>
          <a:p>
            <a:endParaRPr lang="en-US" baseline="0" dirty="0" smtClean="0"/>
          </a:p>
          <a:p>
            <a:r>
              <a:rPr lang="en-US" baseline="0" dirty="0" smtClean="0"/>
              <a:t>We’ve adapted an old lab tool that we used for collaborative annotation internally. Called Gee Fu this is a  ruby on rails app that has genomic features as its main model and allows multiple organisms and multiple assemblies per organism to be called up and annotated, instead of just one. </a:t>
            </a:r>
          </a:p>
          <a:p>
            <a:endParaRPr lang="en-US" baseline="0" dirty="0" smtClean="0"/>
          </a:p>
          <a:p>
            <a:r>
              <a:rPr lang="en-US" baseline="0" dirty="0" smtClean="0"/>
              <a:t>It runs on our bio-</a:t>
            </a:r>
            <a:r>
              <a:rPr lang="en-US" baseline="0" dirty="0" err="1" smtClean="0"/>
              <a:t>samtools</a:t>
            </a:r>
            <a:r>
              <a:rPr lang="en-US" baseline="0" dirty="0" smtClean="0"/>
              <a:t> and </a:t>
            </a:r>
            <a:r>
              <a:rPr lang="en-US" baseline="0" dirty="0" err="1" smtClean="0"/>
              <a:t>svgenes</a:t>
            </a:r>
            <a:r>
              <a:rPr lang="en-US" baseline="0" dirty="0" smtClean="0"/>
              <a:t> gems to render bam data and features,  and integrates other open source software like bio-dalliance as a portable viewport.</a:t>
            </a:r>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18</a:t>
            </a:fld>
            <a:endParaRPr lang="en-US"/>
          </a:p>
        </p:txBody>
      </p:sp>
    </p:spTree>
    <p:extLst>
      <p:ext uri="{BB962C8B-B14F-4D97-AF65-F5344CB8AC3E}">
        <p14:creationId xmlns:p14="http://schemas.microsoft.com/office/powerpoint/2010/main" val="42562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current project Gee </a:t>
            </a:r>
            <a:r>
              <a:rPr lang="en-US" dirty="0" err="1" smtClean="0"/>
              <a:t>fu</a:t>
            </a:r>
            <a:r>
              <a:rPr lang="en-US" dirty="0" smtClean="0"/>
              <a:t> sits as a</a:t>
            </a:r>
            <a:r>
              <a:rPr lang="en-US" baseline="0" dirty="0" smtClean="0"/>
              <a:t>n integration layer between other tools more suited to specific purposes,</a:t>
            </a:r>
          </a:p>
          <a:p>
            <a:endParaRPr lang="en-US" baseline="0" dirty="0" smtClean="0"/>
          </a:p>
          <a:p>
            <a:r>
              <a:rPr lang="en-US" baseline="0" dirty="0" smtClean="0"/>
              <a:t> it acts as the dispatch engine for data to the GMOD project web-</a:t>
            </a:r>
            <a:r>
              <a:rPr lang="en-US" baseline="0" dirty="0" err="1" smtClean="0"/>
              <a:t>appollo</a:t>
            </a:r>
            <a:r>
              <a:rPr lang="en-US" baseline="0" dirty="0" smtClean="0"/>
              <a:t> genome annotation browser, as a feature linking engine for a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It </a:t>
            </a:r>
            <a:endParaRPr lang="en-US" dirty="0" smtClean="0"/>
          </a:p>
          <a:p>
            <a:endParaRPr lang="en-US" dirty="0" smtClean="0"/>
          </a:p>
          <a:p>
            <a:r>
              <a:rPr lang="en-US" baseline="0" dirty="0" smtClean="0"/>
              <a:t>The key thing is that it provides a central way of maintaining attribution of contribution, it regularly and automatically moves data into and from the </a:t>
            </a:r>
            <a:r>
              <a:rPr lang="en-US" baseline="0" dirty="0" err="1" smtClean="0"/>
              <a:t>github</a:t>
            </a:r>
            <a:r>
              <a:rPr lang="en-US" baseline="0" dirty="0" smtClean="0"/>
              <a:t> repo from the other tools, keeping track of who provided what.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19</a:t>
            </a:fld>
            <a:endParaRPr lang="en-US"/>
          </a:p>
        </p:txBody>
      </p:sp>
    </p:spTree>
    <p:extLst>
      <p:ext uri="{BB962C8B-B14F-4D97-AF65-F5344CB8AC3E}">
        <p14:creationId xmlns:p14="http://schemas.microsoft.com/office/powerpoint/2010/main" val="2793173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In the British Isles and Northern Europe it</a:t>
            </a:r>
            <a:r>
              <a:rPr lang="fr-FR" baseline="0" dirty="0" smtClean="0"/>
              <a:t>’</a:t>
            </a:r>
            <a:r>
              <a:rPr lang="en-GB" baseline="0" dirty="0" smtClean="0"/>
              <a:t>s a huge figure in </a:t>
            </a:r>
            <a:r>
              <a:rPr lang="en-GB" baseline="0" dirty="0" err="1" smtClean="0"/>
              <a:t>norse</a:t>
            </a:r>
            <a:r>
              <a:rPr lang="en-GB" baseline="0" dirty="0" smtClean="0"/>
              <a:t> cosmology “</a:t>
            </a:r>
            <a:r>
              <a:rPr lang="en-GB" baseline="0" dirty="0" err="1" smtClean="0"/>
              <a:t>Yggdrasil</a:t>
            </a:r>
            <a:r>
              <a:rPr lang="en-GB" baseline="0" dirty="0" smtClean="0"/>
              <a:t>” the world tree that joins the nine worlds of the mythology is an ash.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Economically it’s important. It has a very straight strong wood and as such is useful in furniture and tools.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 people to contribute</a:t>
            </a:r>
            <a:r>
              <a:rPr lang="en-US" baseline="0" dirty="0" smtClean="0"/>
              <a:t> their expertise and time for free requires we stick to this principle that credit should be given for what is done</a:t>
            </a:r>
          </a:p>
          <a:p>
            <a:endParaRPr lang="en-US" baseline="0" dirty="0" smtClean="0"/>
          </a:p>
          <a:p>
            <a:r>
              <a:rPr lang="en-US" baseline="0" dirty="0" smtClean="0"/>
              <a:t>To make this sustainable we need to make sure that we start to value all sorts of research outputs, not just papers, but individual analyses and figures</a:t>
            </a:r>
          </a:p>
          <a:p>
            <a:endParaRPr lang="en-US" baseline="0" dirty="0" smtClean="0"/>
          </a:p>
          <a:p>
            <a:r>
              <a:rPr lang="en-US" baseline="0" dirty="0" smtClean="0"/>
              <a:t>We are therefore building ways of </a:t>
            </a:r>
            <a:r>
              <a:rPr lang="en-US" baseline="0" dirty="0" err="1" smtClean="0"/>
              <a:t>recognising</a:t>
            </a:r>
            <a:r>
              <a:rPr lang="en-US" baseline="0" dirty="0" smtClean="0"/>
              <a:t> contributions to our projects directly from within our tools. Our analysis tools and websites not only take new information in from the user but provide verification of contributions. We have started integrating badge schemes.</a:t>
            </a:r>
            <a:endParaRPr lang="en-US" dirty="0" smtClean="0"/>
          </a:p>
          <a:p>
            <a:endParaRPr lang="en-US" dirty="0" smtClean="0"/>
          </a:p>
          <a:p>
            <a:r>
              <a:rPr lang="en-US" dirty="0" smtClean="0"/>
              <a:t>We’re working</a:t>
            </a:r>
            <a:r>
              <a:rPr lang="en-US" baseline="0" dirty="0" smtClean="0"/>
              <a:t> on integrating our </a:t>
            </a:r>
            <a:r>
              <a:rPr lang="en-US" dirty="0" err="1" smtClean="0"/>
              <a:t>mozilla</a:t>
            </a:r>
            <a:r>
              <a:rPr lang="en-US" baseline="0" dirty="0" smtClean="0"/>
              <a:t> open badges server, merit, into the fabric of the app, so that contributors can even collect badges for their efforts, we hope that this will encourage the younger scientist keen to show potential employers of their efforts and value.</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finally we hope to also be able to reach non-specialists in the general public, p</a:t>
            </a:r>
            <a:r>
              <a:rPr lang="en-US" dirty="0" smtClean="0"/>
              <a:t>eople with only a few</a:t>
            </a:r>
            <a:r>
              <a:rPr lang="en-US" baseline="0" dirty="0" smtClean="0"/>
              <a:t> minutes at a time to spare but a desire to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terribly outweighed in numbers by non-scientists, people with interest in these issues, who are motivated to use their spare (and not just professional or work time) to try and make a difference in the world. </a:t>
            </a:r>
            <a:endParaRPr lang="en-US" dirty="0" smtClean="0"/>
          </a:p>
          <a:p>
            <a:endParaRPr lang="en-US" baseline="0" dirty="0" smtClean="0"/>
          </a:p>
          <a:p>
            <a:r>
              <a:rPr lang="en-US" baseline="0" dirty="0" smtClean="0"/>
              <a:t>So we’ve started crowd-sourcing through citizen science projects.</a:t>
            </a:r>
          </a:p>
          <a:p>
            <a:endParaRPr lang="en-US" baseline="0" dirty="0" smtClean="0"/>
          </a:p>
          <a:p>
            <a:r>
              <a:rPr lang="en-US" baseline="0" dirty="0" smtClean="0"/>
              <a:t>And we took the opportunity to use people power to do analysis of genetic variants that would show up in our sequence data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21</a:t>
            </a:fld>
            <a:endParaRPr lang="en-US"/>
          </a:p>
        </p:txBody>
      </p:sp>
    </p:spTree>
    <p:extLst>
      <p:ext uri="{BB962C8B-B14F-4D97-AF65-F5344CB8AC3E}">
        <p14:creationId xmlns:p14="http://schemas.microsoft.com/office/powerpoint/2010/main" val="2603206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of the variants we want to examine, the computer programs make errors that a human being would not.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High throughput algorithms are error prone in some key parts of assemblies and genomes, like INDELs, or at assembly ends or repeat rich regions.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Scientists correct the alignments that </a:t>
            </a:r>
            <a:r>
              <a:rPr lang="en-US" baseline="0" dirty="0" err="1" smtClean="0"/>
              <a:t>underly</a:t>
            </a:r>
            <a:r>
              <a:rPr lang="en-US" baseline="0" dirty="0" smtClean="0"/>
              <a:t> SNP calls by eye all the time: </a:t>
            </a:r>
            <a:r>
              <a:rPr lang="en-US" dirty="0" smtClean="0"/>
              <a:t>So we built a game to allow Non scientists to do this for us</a:t>
            </a:r>
            <a:r>
              <a:rPr lang="en-US" baseline="0" dirty="0" smtClean="0"/>
              <a:t> and put the SNPs the computer is likely to have got wrong into it.</a:t>
            </a:r>
            <a:endParaRPr lang="en-US"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playing the game is doing real science. The results the players give us go straight back into our public databases to be used in further analyses.</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22</a:t>
            </a:fld>
            <a:endParaRPr lang="en-US"/>
          </a:p>
        </p:txBody>
      </p:sp>
    </p:spTree>
    <p:extLst>
      <p:ext uri="{BB962C8B-B14F-4D97-AF65-F5344CB8AC3E}">
        <p14:creationId xmlns:p14="http://schemas.microsoft.com/office/powerpoint/2010/main" val="1987068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game we produced is called </a:t>
            </a:r>
            <a:r>
              <a:rPr lang="en-US" dirty="0" err="1" smtClean="0"/>
              <a:t>Fraxinus</a:t>
            </a:r>
            <a:r>
              <a:rPr lang="en-US" dirty="0" smtClean="0"/>
              <a:t>, it</a:t>
            </a:r>
            <a:r>
              <a:rPr lang="fr-FR" dirty="0" smtClean="0"/>
              <a:t>’</a:t>
            </a:r>
            <a:r>
              <a:rPr lang="en-US" dirty="0" smtClean="0"/>
              <a:t>s a FLASH</a:t>
            </a:r>
            <a:r>
              <a:rPr lang="en-US" baseline="0" dirty="0" smtClean="0"/>
              <a:t> only </a:t>
            </a:r>
            <a:r>
              <a:rPr lang="en-US" baseline="0" dirty="0" err="1" smtClean="0"/>
              <a:t>facebook</a:t>
            </a:r>
            <a:r>
              <a:rPr lang="en-US" baseline="0" dirty="0" smtClean="0"/>
              <a:t> game</a:t>
            </a:r>
            <a:r>
              <a:rPr lang="en-US" dirty="0" smtClean="0"/>
              <a:t> designed by myself and the BAFTA nominated game company Team Cooper in Sheffield</a:t>
            </a:r>
            <a:r>
              <a:rPr lang="en-US" baseline="0" dirty="0" smtClean="0"/>
              <a:t> </a:t>
            </a:r>
          </a:p>
          <a:p>
            <a:endParaRPr lang="en-US" baseline="0" dirty="0" smtClean="0"/>
          </a:p>
          <a:p>
            <a:r>
              <a:rPr lang="en-US" dirty="0" smtClean="0"/>
              <a:t>This</a:t>
            </a:r>
            <a:r>
              <a:rPr lang="en-US" baseline="0" dirty="0" smtClean="0"/>
              <a:t> is the main game screen of </a:t>
            </a:r>
            <a:r>
              <a:rPr lang="en-US" baseline="0" dirty="0" err="1" smtClean="0"/>
              <a:t>Fraxinus</a:t>
            </a:r>
            <a:r>
              <a:rPr lang="en-US" baseline="0" dirty="0" smtClean="0"/>
              <a:t>,</a:t>
            </a:r>
          </a:p>
          <a:p>
            <a:r>
              <a:rPr lang="en-US" baseline="0" dirty="0" smtClean="0"/>
              <a:t>Along the top we have Target Pattern, from one of our references. Targets are pre-selected to be the sites the algorithms make a mess in.</a:t>
            </a:r>
          </a:p>
          <a:p>
            <a:endParaRPr lang="en-US" baseline="0" dirty="0" smtClean="0"/>
          </a:p>
          <a:p>
            <a:r>
              <a:rPr lang="en-US" baseline="0" dirty="0" smtClean="0"/>
              <a:t>The rest of the </a:t>
            </a:r>
            <a:r>
              <a:rPr lang="en-US" baseline="0" dirty="0" err="1" smtClean="0"/>
              <a:t>coloured</a:t>
            </a:r>
            <a:r>
              <a:rPr lang="en-US" baseline="0" dirty="0" smtClean="0"/>
              <a:t> rows are reads from DNA sequencing experiments.</a:t>
            </a:r>
          </a:p>
          <a:p>
            <a:endParaRPr lang="en-US" baseline="0" dirty="0" smtClean="0"/>
          </a:p>
          <a:p>
            <a:r>
              <a:rPr lang="en-US" baseline="0" dirty="0" smtClean="0"/>
              <a:t>The player can Shift, insert and delete nucleotides to make best </a:t>
            </a:r>
            <a:r>
              <a:rPr lang="en-US" baseline="0" dirty="0" err="1" smtClean="0"/>
              <a:t>alignement</a:t>
            </a:r>
            <a:endParaRPr lang="en-US" baseline="0" dirty="0" smtClean="0"/>
          </a:p>
          <a:p>
            <a:endParaRPr lang="en-US" baseline="0" dirty="0" smtClean="0"/>
          </a:p>
          <a:p>
            <a:r>
              <a:rPr lang="en-US" baseline="0" dirty="0" smtClean="0"/>
              <a:t>Score for matches, score deducted for mismatches and creating and extending gaps.</a:t>
            </a:r>
          </a:p>
          <a:p>
            <a:endParaRPr lang="en-US" baseline="0" dirty="0" smtClean="0"/>
          </a:p>
          <a:p>
            <a:r>
              <a:rPr lang="en-US" baseline="0" dirty="0" smtClean="0"/>
              <a:t>Once player has maximum score they think they can get, they can claim the pattern for themselves and get points for that</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23</a:t>
            </a:fld>
            <a:endParaRPr lang="en-US"/>
          </a:p>
        </p:txBody>
      </p:sp>
    </p:spTree>
    <p:extLst>
      <p:ext uri="{BB962C8B-B14F-4D97-AF65-F5344CB8AC3E}">
        <p14:creationId xmlns:p14="http://schemas.microsoft.com/office/powerpoint/2010/main" val="253441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a:t>
            </a:r>
            <a:r>
              <a:rPr lang="en-US" baseline="0" dirty="0" smtClean="0"/>
              <a:t> Value comes from being able to play against your </a:t>
            </a:r>
            <a:r>
              <a:rPr lang="en-US" baseline="0" dirty="0" err="1" smtClean="0"/>
              <a:t>facebook</a:t>
            </a:r>
            <a:r>
              <a:rPr lang="en-US" baseline="0" dirty="0" smtClean="0"/>
              <a:t> friends. The game allows you to compete directly over patterns. The box on the right contains the patterns you’ve won, but by hitting the steal patterns button you have the opportunity to take a pattern from a friend. </a:t>
            </a:r>
          </a:p>
          <a:p>
            <a:endParaRPr lang="en-US" baseline="0" dirty="0" smtClean="0"/>
          </a:p>
          <a:p>
            <a:r>
              <a:rPr lang="en-US" baseline="0" dirty="0" smtClean="0"/>
              <a:t>All you have to do is score one point more.</a:t>
            </a:r>
          </a:p>
          <a:p>
            <a:endParaRPr lang="en-US" baseline="0" dirty="0" smtClean="0"/>
          </a:p>
          <a:p>
            <a:r>
              <a:rPr lang="en-US" baseline="0" dirty="0" smtClean="0"/>
              <a:t>This is valuable to us, because then the patterns get </a:t>
            </a:r>
            <a:r>
              <a:rPr lang="en-US" baseline="0" dirty="0" err="1" smtClean="0"/>
              <a:t>analysed</a:t>
            </a:r>
            <a:r>
              <a:rPr lang="en-US" baseline="0" dirty="0" smtClean="0"/>
              <a:t> more deeply since many sets of eyes and brains look at each.</a:t>
            </a:r>
          </a:p>
          <a:p>
            <a:endParaRPr lang="en-US" baseline="0" dirty="0" smtClean="0"/>
          </a:p>
          <a:p>
            <a:r>
              <a:rPr lang="en-US" baseline="0" dirty="0" smtClean="0"/>
              <a:t>The game </a:t>
            </a:r>
            <a:r>
              <a:rPr lang="en-US" baseline="0" dirty="0" err="1" smtClean="0"/>
              <a:t>incentivises</a:t>
            </a:r>
            <a:r>
              <a:rPr lang="en-US" baseline="0" dirty="0" smtClean="0"/>
              <a:t> this </a:t>
            </a:r>
            <a:r>
              <a:rPr lang="en-US" baseline="0" dirty="0" err="1" smtClean="0"/>
              <a:t>behaviour</a:t>
            </a:r>
            <a:r>
              <a:rPr lang="en-US" baseline="0" dirty="0" smtClean="0"/>
              <a:t> by awarding more points for stealing than taking a fresh pattern. Thus the winning strategy requires the player to replicate an analysis.</a:t>
            </a:r>
          </a:p>
          <a:p>
            <a:endParaRPr lang="en-US" baseline="0" dirty="0" smtClean="0"/>
          </a:p>
          <a:p>
            <a:r>
              <a:rPr lang="en-US" baseline="0" dirty="0" smtClean="0"/>
              <a:t>The game takes the </a:t>
            </a:r>
            <a:r>
              <a:rPr lang="en-US" baseline="0" dirty="0" err="1" smtClean="0"/>
              <a:t>colour</a:t>
            </a:r>
            <a:r>
              <a:rPr lang="en-US" baseline="0" dirty="0" smtClean="0"/>
              <a:t> information from the alignment and returns a SAM format file to a MySQL database on our server along with the players </a:t>
            </a:r>
            <a:r>
              <a:rPr lang="en-US" baseline="0" dirty="0" err="1" smtClean="0"/>
              <a:t>FaceBook</a:t>
            </a:r>
            <a:r>
              <a:rPr lang="en-US" baseline="0" dirty="0" smtClean="0"/>
              <a:t> name.</a:t>
            </a:r>
          </a:p>
          <a:p>
            <a:endParaRPr lang="en-US" baseline="0" dirty="0" smtClean="0"/>
          </a:p>
          <a:p>
            <a:r>
              <a:rPr lang="en-US" baseline="0" dirty="0" smtClean="0"/>
              <a:t>We can take this data and put it straight into analysis pipelines.</a:t>
            </a:r>
            <a:endParaRPr lang="en-US" dirty="0"/>
          </a:p>
        </p:txBody>
      </p:sp>
      <p:sp>
        <p:nvSpPr>
          <p:cNvPr id="4" name="Slide Number Placeholder 3"/>
          <p:cNvSpPr>
            <a:spLocks noGrp="1"/>
          </p:cNvSpPr>
          <p:nvPr>
            <p:ph type="sldNum" sz="quarter" idx="10"/>
          </p:nvPr>
        </p:nvSpPr>
        <p:spPr/>
        <p:txBody>
          <a:bodyPr/>
          <a:lstStyle/>
          <a:p>
            <a:fld id="{57303D76-4264-4A4C-8AFE-696AF1FDAFE3}" type="slidenum">
              <a:rPr lang="en-US" smtClean="0"/>
              <a:t>24</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had some interest in this from the media</a:t>
            </a:r>
            <a:r>
              <a:rPr lang="en-US" baseline="0" dirty="0" smtClean="0"/>
              <a:t>, it was featured on the main BBC radio news </a:t>
            </a:r>
            <a:r>
              <a:rPr lang="en-US" baseline="0" dirty="0" err="1" smtClean="0"/>
              <a:t>programmes</a:t>
            </a:r>
            <a:r>
              <a:rPr lang="en-US" baseline="0" dirty="0" smtClean="0"/>
              <a:t> and the national news on TV. </a:t>
            </a:r>
          </a:p>
          <a:p>
            <a:endParaRPr lang="en-US" baseline="0" dirty="0" smtClean="0"/>
          </a:p>
          <a:p>
            <a:r>
              <a:rPr lang="en-US" baseline="0" dirty="0" smtClean="0"/>
              <a:t>As a consequence we have had a very fast and very high response.</a:t>
            </a:r>
          </a:p>
          <a:p>
            <a:r>
              <a:rPr lang="en-US" baseline="0" dirty="0" smtClean="0"/>
              <a:t>18 thousand unique players in 126 different countries</a:t>
            </a:r>
          </a:p>
          <a:p>
            <a:r>
              <a:rPr lang="en-US" baseline="0" dirty="0" smtClean="0"/>
              <a:t>With more than 100 playing simultaneously</a:t>
            </a:r>
          </a:p>
          <a:p>
            <a:endParaRPr lang="en-US" baseline="0" dirty="0" smtClean="0"/>
          </a:p>
          <a:p>
            <a:r>
              <a:rPr lang="en-US" baseline="0" dirty="0" smtClean="0"/>
              <a:t>Thrillingly, people have been so keen to play the game, they’ve been trying to ‘game’ the system. The early top player was a person called ‘Ash Dieback’ who hit 1034 points in under a week you get one point for doing a puzzle (note we didn’t design enough space for a four figure score). </a:t>
            </a:r>
          </a:p>
          <a:p>
            <a:endParaRPr lang="en-US" baseline="0" dirty="0" smtClean="0"/>
          </a:p>
          <a:p>
            <a:r>
              <a:rPr lang="en-US" baseline="0" dirty="0" smtClean="0"/>
              <a:t>This player adopted a very laissez-faire ‘skimming’ strategy in which they played many games, improving the random alignments just a bit. This contributed to very wide coverage of our data and we’ve started to reach the point where some of the data sets aren’t improving alignment scores any more and we can retire them from the game.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7303D76-4264-4A4C-8AFE-696AF1FDAFE3}" type="slidenum">
              <a:rPr lang="en-US" smtClean="0"/>
              <a:t>25</a:t>
            </a:fld>
            <a:endParaRPr lang="en-US"/>
          </a:p>
        </p:txBody>
      </p:sp>
    </p:spTree>
    <p:extLst>
      <p:ext uri="{BB962C8B-B14F-4D97-AF65-F5344CB8AC3E}">
        <p14:creationId xmlns:p14="http://schemas.microsoft.com/office/powerpoint/2010/main" val="3423386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end,</a:t>
            </a:r>
            <a:r>
              <a:rPr lang="en-US" baseline="0" dirty="0" smtClean="0"/>
              <a:t> our ability to deal with emergent pathogens, of trees, of crops or of people and animals depends really on how quickly we can start to understand them as scientists, the established way of doing this isn’t going to be enough in many cases.</a:t>
            </a:r>
          </a:p>
          <a:p>
            <a:endParaRPr lang="en-US" baseline="0" dirty="0" smtClean="0"/>
          </a:p>
          <a:p>
            <a:r>
              <a:rPr lang="en-US" baseline="0" dirty="0" smtClean="0"/>
              <a:t>Getting people to contribute depends on the magnitude of the problem but also relies on the credit we can give and the way that credit is recognized and that too is changing: Open science and open data are themselves emergent trends, biological science is opening up and taking advantage of every avenue it can, its turning the way it does things on its head.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plant pathology we hope that our ash dieback project will not only provide us with insights into this specific emergent pathogen in a way we haven’t been able to do before but that it will help to inspire a wider take up of these methods and </a:t>
            </a:r>
            <a:r>
              <a:rPr lang="en-US" baseline="0" smtClean="0"/>
              <a:t>perhaps start to </a:t>
            </a:r>
            <a:r>
              <a:rPr lang="en-US" baseline="0" dirty="0" smtClean="0"/>
              <a:t>bring us out of the woods. </a:t>
            </a:r>
          </a:p>
          <a:p>
            <a:endParaRPr lang="en-US" baseline="0" dirty="0" smtClean="0"/>
          </a:p>
        </p:txBody>
      </p:sp>
      <p:sp>
        <p:nvSpPr>
          <p:cNvPr id="4" name="Slide Number Placeholder 3"/>
          <p:cNvSpPr>
            <a:spLocks noGrp="1"/>
          </p:cNvSpPr>
          <p:nvPr>
            <p:ph type="sldNum" sz="quarter" idx="10"/>
          </p:nvPr>
        </p:nvSpPr>
        <p:spPr/>
        <p:txBody>
          <a:bodyPr/>
          <a:lstStyle/>
          <a:p>
            <a:fld id="{C7B755EF-6EA1-B945-B1DC-F50BAEA93262}" type="slidenum">
              <a:rPr lang="en-US" smtClean="0"/>
              <a:t>26</a:t>
            </a:fld>
            <a:endParaRPr lang="en-US"/>
          </a:p>
        </p:txBody>
      </p:sp>
    </p:spTree>
    <p:extLst>
      <p:ext uri="{BB962C8B-B14F-4D97-AF65-F5344CB8AC3E}">
        <p14:creationId xmlns:p14="http://schemas.microsoft.com/office/powerpoint/2010/main" val="2598893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27</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28</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a:t>
            </a:r>
            <a:r>
              <a:rPr lang="en-US" baseline="0" dirty="0" err="1" smtClean="0"/>
              <a:t>Hymenoscyphus</a:t>
            </a:r>
            <a:r>
              <a:rPr lang="en-US" baseline="0" dirty="0" smtClean="0"/>
              <a:t> </a:t>
            </a:r>
            <a:r>
              <a:rPr lang="en-US" baseline="0" dirty="0" err="1" smtClean="0"/>
              <a:t>pseudoalbidus</a:t>
            </a:r>
            <a:r>
              <a:rPr lang="en-US" baseline="0" dirty="0" smtClean="0"/>
              <a:t> </a:t>
            </a:r>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 dieback</a:t>
            </a:r>
            <a:r>
              <a:rPr lang="en-US" baseline="0" dirty="0" smtClean="0"/>
              <a:t> disease was first reported in Poland in the early 90s.</a:t>
            </a:r>
          </a:p>
          <a:p>
            <a:r>
              <a:rPr lang="en-US" baseline="0" dirty="0" smtClean="0"/>
              <a:t>The disease spread over continental Europe.</a:t>
            </a:r>
          </a:p>
          <a:p>
            <a:r>
              <a:rPr lang="en-US" baseline="0" dirty="0" smtClean="0"/>
              <a:t>At last, the disease reached UK last year.</a:t>
            </a:r>
          </a:p>
          <a:p>
            <a:endParaRPr lang="en-US" dirty="0" smtClean="0"/>
          </a:p>
          <a:p>
            <a:r>
              <a:rPr lang="en-US" dirty="0" smtClean="0"/>
              <a:t>Ash dieback was first noticed in the UK in February</a:t>
            </a:r>
            <a:r>
              <a:rPr lang="en-US" baseline="0" dirty="0" smtClean="0"/>
              <a:t> last year and in the wild in November.</a:t>
            </a:r>
          </a:p>
          <a:p>
            <a:endParaRPr lang="en-US" baseline="0" dirty="0" smtClean="0"/>
          </a:p>
          <a:p>
            <a:r>
              <a:rPr lang="en-US" baseline="0" dirty="0" smtClean="0"/>
              <a:t>Up to 90% of our 80 million ash trees are under threat  </a:t>
            </a:r>
          </a:p>
          <a:p>
            <a:endParaRPr lang="en-US" baseline="0" dirty="0" smtClean="0"/>
          </a:p>
          <a:p>
            <a:r>
              <a:rPr lang="en-US" baseline="0" dirty="0" smtClean="0"/>
              <a:t>These are data from the </a:t>
            </a:r>
            <a:r>
              <a:rPr lang="en-US" baseline="0" dirty="0" err="1" smtClean="0"/>
              <a:t>ashtag.org</a:t>
            </a:r>
            <a:r>
              <a:rPr lang="en-US" baseline="0" dirty="0" smtClean="0"/>
              <a:t> site. </a:t>
            </a:r>
            <a:r>
              <a:rPr lang="en-US" baseline="0" dirty="0" err="1" smtClean="0"/>
              <a:t>Ashtag</a:t>
            </a:r>
            <a:r>
              <a:rPr lang="en-US" baseline="0" dirty="0" smtClean="0"/>
              <a:t> is a smartphone app that allows members of the public to report and photograph suspected </a:t>
            </a:r>
          </a:p>
          <a:p>
            <a:endParaRPr lang="en-US" baseline="0" dirty="0" smtClean="0"/>
          </a:p>
          <a:p>
            <a:r>
              <a:rPr lang="en-US" baseline="0" dirty="0" smtClean="0"/>
              <a:t>So we have a fast spreading outbreak of this potent pathogen, and as scientists we should be able to do something about it. </a:t>
            </a:r>
          </a:p>
        </p:txBody>
      </p:sp>
      <p:sp>
        <p:nvSpPr>
          <p:cNvPr id="4" name="Slide Number Placeholder 3"/>
          <p:cNvSpPr>
            <a:spLocks noGrp="1"/>
          </p:cNvSpPr>
          <p:nvPr>
            <p:ph type="sldNum" sz="quarter" idx="10"/>
          </p:nvPr>
        </p:nvSpPr>
        <p:spPr/>
        <p:txBody>
          <a:bodyPr/>
          <a:lstStyle/>
          <a:p>
            <a:fld id="{06F1B90A-3D48-004C-A311-08D22C33C00E}" type="slidenum">
              <a:rPr lang="en-US" smtClean="0"/>
              <a:pPr/>
              <a:t>4</a:t>
            </a:fld>
            <a:endParaRPr lang="en-US"/>
          </a:p>
        </p:txBody>
      </p:sp>
    </p:spTree>
    <p:extLst>
      <p:ext uri="{BB962C8B-B14F-4D97-AF65-F5344CB8AC3E}">
        <p14:creationId xmlns:p14="http://schemas.microsoft.com/office/powerpoint/2010/main" val="1466866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So To make the most of people and</a:t>
            </a:r>
            <a:r>
              <a:rPr lang="en-US" baseline="0" dirty="0" smtClean="0"/>
              <a:t> data power, with ash dieback we’re trying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6</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a:p>
            <a:endParaRPr lang="en-US" sz="1400" dirty="0" smtClean="0"/>
          </a:p>
          <a:p>
            <a:r>
              <a:rPr lang="en-US" sz="1400" dirty="0" smtClean="0"/>
              <a:t>A great advantage</a:t>
            </a:r>
            <a:r>
              <a:rPr lang="en-US" sz="1400" baseline="0" dirty="0" smtClean="0"/>
              <a:t> to this is that having a community closely watch the release of data and results as they appear means review and criticism and improvement can happen much more quickly. </a:t>
            </a:r>
          </a:p>
          <a:p>
            <a:endParaRPr lang="en-US" sz="1400" baseline="0" dirty="0" smtClean="0"/>
          </a:p>
          <a:p>
            <a:r>
              <a:rPr lang="en-US" sz="1400" baseline="0" dirty="0" smtClean="0"/>
              <a:t>Results are examined and filtered in a live peer review process </a:t>
            </a:r>
          </a:p>
          <a:p>
            <a:endParaRPr lang="en-US" sz="1400" baseline="0" dirty="0" smtClean="0"/>
          </a:p>
          <a:p>
            <a:r>
              <a:rPr lang="en-US" sz="1400" baseline="0" dirty="0" smtClean="0"/>
              <a:t>and with the internet we don’t need the traditional journals as primary data release anymore, so we can turn our way of working on its head and have a publish then filter model, which should allow us to progress much quicker as a community – by removing the incentive for groups to sit on their data until after its published</a:t>
            </a:r>
            <a:endParaRPr lang="en-US" sz="1400"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7</a:t>
            </a:fld>
            <a:endParaRPr lang="en-US"/>
          </a:p>
        </p:txBody>
      </p:sp>
    </p:spTree>
    <p:extLst>
      <p:ext uri="{BB962C8B-B14F-4D97-AF65-F5344CB8AC3E}">
        <p14:creationId xmlns:p14="http://schemas.microsoft.com/office/powerpoint/2010/main" val="91192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8</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You’re probably familiar with </a:t>
            </a:r>
            <a:r>
              <a:rPr lang="en-US" baseline="0" dirty="0" err="1" smtClean="0"/>
              <a:t>github</a:t>
            </a:r>
            <a:r>
              <a:rPr lang="en-US" baseline="0" dirty="0" smtClean="0"/>
              <a:t>, </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9</a:t>
            </a:fld>
            <a:endParaRPr lang="en-US"/>
          </a:p>
        </p:txBody>
      </p:sp>
    </p:spTree>
    <p:extLst>
      <p:ext uri="{BB962C8B-B14F-4D97-AF65-F5344CB8AC3E}">
        <p14:creationId xmlns:p14="http://schemas.microsoft.com/office/powerpoint/2010/main" val="276662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25/10/2013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188220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25/10/2013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102264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25/10/2013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2209610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0B7EE06-B51F-6844-BBEC-C35630F779C9}" type="datetimeFigureOut">
              <a:rPr lang="en-US" smtClean="0"/>
              <a:t>25/10/2013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410010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0B7EE06-B51F-6844-BBEC-C35630F779C9}" type="datetimeFigureOut">
              <a:rPr lang="en-US" smtClean="0"/>
              <a:t>25/10/2013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931882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0B7EE06-B51F-6844-BBEC-C35630F779C9}" type="datetimeFigureOut">
              <a:rPr lang="en-US" smtClean="0"/>
              <a:t>25/10/2013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795154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0B7EE06-B51F-6844-BBEC-C35630F779C9}" type="datetimeFigureOut">
              <a:rPr lang="en-US" smtClean="0"/>
              <a:t>25/10/2013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7209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0B7EE06-B51F-6844-BBEC-C35630F779C9}" type="datetimeFigureOut">
              <a:rPr lang="en-US" smtClean="0"/>
              <a:t>25/10/2013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537650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7EE06-B51F-6844-BBEC-C35630F779C9}" type="datetimeFigureOut">
              <a:rPr lang="en-US" smtClean="0"/>
              <a:t>25/10/2013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3668911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25/10/2013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1009224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0B7EE06-B51F-6844-BBEC-C35630F779C9}" type="datetimeFigureOut">
              <a:rPr lang="en-US" smtClean="0"/>
              <a:t>25/10/2013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5BFAEF-CE1A-304D-8F38-EB9BBB5649F2}" type="slidenum">
              <a:rPr lang="en-US" smtClean="0"/>
              <a:t>‹#›</a:t>
            </a:fld>
            <a:endParaRPr lang="en-US"/>
          </a:p>
        </p:txBody>
      </p:sp>
    </p:spTree>
    <p:extLst>
      <p:ext uri="{BB962C8B-B14F-4D97-AF65-F5344CB8AC3E}">
        <p14:creationId xmlns:p14="http://schemas.microsoft.com/office/powerpoint/2010/main" val="4932016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7EE06-B51F-6844-BBEC-C35630F779C9}" type="datetimeFigureOut">
              <a:rPr lang="en-US" smtClean="0"/>
              <a:t>25/10/2013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BFAEF-CE1A-304D-8F38-EB9BBB5649F2}" type="slidenum">
              <a:rPr lang="en-US" smtClean="0"/>
              <a:t>‹#›</a:t>
            </a:fld>
            <a:endParaRPr lang="en-US"/>
          </a:p>
        </p:txBody>
      </p:sp>
    </p:spTree>
    <p:extLst>
      <p:ext uri="{BB962C8B-B14F-4D97-AF65-F5344CB8AC3E}">
        <p14:creationId xmlns:p14="http://schemas.microsoft.com/office/powerpoint/2010/main" val="12459400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1" Type="http://schemas.openxmlformats.org/officeDocument/2006/relationships/image" Target="../media/image29.gif"/><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hyperlink" Target="http://www.fera.defra.gov.uk/" TargetMode="External"/><Relationship Id="rId9" Type="http://schemas.openxmlformats.org/officeDocument/2006/relationships/image" Target="../media/image27.gif"/><Relationship Id="rId10" Type="http://schemas.openxmlformats.org/officeDocument/2006/relationships/image" Target="../media/image2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jpe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4.jp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W_0850v2.jpg"/>
          <p:cNvPicPr>
            <a:picLocks noChangeAspect="1"/>
          </p:cNvPicPr>
          <p:nvPr/>
        </p:nvPicPr>
        <p:blipFill rotWithShape="1">
          <a:blip r:embed="rId3" cstate="print">
            <a:extLst>
              <a:ext uri="{28A0092B-C50C-407E-A947-70E740481C1C}">
                <a14:useLocalDpi xmlns:a14="http://schemas.microsoft.com/office/drawing/2010/main"/>
              </a:ext>
            </a:extLst>
          </a:blip>
          <a:srcRect l="11187"/>
          <a:stretch/>
        </p:blipFill>
        <p:spPr>
          <a:xfrm>
            <a:off x="0" y="0"/>
            <a:ext cx="9144000" cy="6858000"/>
          </a:xfrm>
          <a:prstGeom prst="rect">
            <a:avLst/>
          </a:prstGeom>
        </p:spPr>
      </p:pic>
      <p:sp>
        <p:nvSpPr>
          <p:cNvPr id="8" name="Rectangle 7"/>
          <p:cNvSpPr/>
          <p:nvPr/>
        </p:nvSpPr>
        <p:spPr>
          <a:xfrm>
            <a:off x="1755153" y="5480831"/>
            <a:ext cx="7388847" cy="1377169"/>
          </a:xfrm>
          <a:prstGeom prst="rect">
            <a:avLst/>
          </a:prstGeom>
          <a:solidFill>
            <a:srgbClr val="B53746"/>
          </a:solidFill>
          <a:ln>
            <a:solidFill>
              <a:srgbClr val="B537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89115" y="5647932"/>
            <a:ext cx="4133322" cy="701812"/>
          </a:xfrm>
        </p:spPr>
        <p:txBody>
          <a:bodyPr>
            <a:noAutofit/>
          </a:bodyPr>
          <a:lstStyle/>
          <a:p>
            <a:r>
              <a:rPr lang="en-US" sz="4000" cap="all" dirty="0" smtClean="0">
                <a:latin typeface="Delicious-Heavy"/>
                <a:cs typeface="Delicious-Heavy"/>
              </a:rPr>
              <a:t>Out of the woods</a:t>
            </a:r>
            <a:endParaRPr lang="en-US" sz="4000" cap="all" dirty="0">
              <a:latin typeface="Delicious-Heavy"/>
              <a:cs typeface="Delicious-Heavy"/>
            </a:endParaRPr>
          </a:p>
        </p:txBody>
      </p:sp>
      <p:sp>
        <p:nvSpPr>
          <p:cNvPr id="3" name="TextBox 2"/>
          <p:cNvSpPr txBox="1"/>
          <p:nvPr/>
        </p:nvSpPr>
        <p:spPr>
          <a:xfrm>
            <a:off x="6626127" y="5703413"/>
            <a:ext cx="2517873" cy="646331"/>
          </a:xfrm>
          <a:prstGeom prst="rect">
            <a:avLst/>
          </a:prstGeom>
          <a:noFill/>
        </p:spPr>
        <p:txBody>
          <a:bodyPr wrap="square" rtlCol="0">
            <a:spAutoFit/>
          </a:bodyPr>
          <a:lstStyle/>
          <a:p>
            <a:r>
              <a:rPr lang="en-US" dirty="0" smtClean="0">
                <a:latin typeface="Delicious-Roman"/>
                <a:cs typeface="Delicious-Roman"/>
              </a:rPr>
              <a:t>@</a:t>
            </a:r>
            <a:r>
              <a:rPr lang="en-US" dirty="0" err="1" smtClean="0">
                <a:latin typeface="Delicious-Roman"/>
                <a:cs typeface="Delicious-Roman"/>
              </a:rPr>
              <a:t>danmaclean</a:t>
            </a:r>
            <a:endParaRPr lang="en-US" dirty="0" smtClean="0">
              <a:latin typeface="Delicious-Roman"/>
              <a:cs typeface="Delicious-Roman"/>
            </a:endParaRPr>
          </a:p>
          <a:p>
            <a:r>
              <a:rPr lang="en-US" dirty="0" err="1" smtClean="0">
                <a:latin typeface="Delicious-Roman"/>
                <a:cs typeface="Delicious-Roman"/>
              </a:rPr>
              <a:t>dan.maclean@tsl.ac.uk</a:t>
            </a:r>
            <a:endParaRPr lang="en-US" dirty="0">
              <a:latin typeface="Delicious-Roman"/>
              <a:cs typeface="Delicious-Roman"/>
            </a:endParaRPr>
          </a:p>
        </p:txBody>
      </p:sp>
    </p:spTree>
    <p:extLst>
      <p:ext uri="{BB962C8B-B14F-4D97-AF65-F5344CB8AC3E}">
        <p14:creationId xmlns:p14="http://schemas.microsoft.com/office/powerpoint/2010/main" val="3917926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5900" y="200886"/>
            <a:ext cx="7391400" cy="6164367"/>
          </a:xfrm>
          <a:prstGeom prst="rect">
            <a:avLst/>
          </a:prstGeom>
        </p:spPr>
      </p:pic>
      <p:sp>
        <p:nvSpPr>
          <p:cNvPr id="2" name="TextBox 1"/>
          <p:cNvSpPr txBox="1"/>
          <p:nvPr/>
        </p:nvSpPr>
        <p:spPr>
          <a:xfrm>
            <a:off x="1485900" y="6422919"/>
            <a:ext cx="5788702" cy="369332"/>
          </a:xfrm>
          <a:prstGeom prst="rect">
            <a:avLst/>
          </a:prstGeom>
          <a:noFill/>
        </p:spPr>
        <p:txBody>
          <a:bodyPr wrap="square" rtlCol="0">
            <a:spAutoFit/>
          </a:bodyPr>
          <a:lstStyle/>
          <a:p>
            <a:r>
              <a:rPr lang="en-US" dirty="0" smtClean="0"/>
              <a:t>https://</a:t>
            </a:r>
            <a:r>
              <a:rPr lang="en-US" dirty="0" err="1" smtClean="0"/>
              <a:t>github.com</a:t>
            </a:r>
            <a:r>
              <a:rPr lang="en-US" dirty="0" smtClean="0"/>
              <a:t>/ash-dieback-</a:t>
            </a:r>
            <a:r>
              <a:rPr lang="en-US" dirty="0" err="1" smtClean="0"/>
              <a:t>crowdsource</a:t>
            </a:r>
            <a:r>
              <a:rPr lang="en-US" dirty="0" smtClean="0"/>
              <a:t>/data</a:t>
            </a:r>
            <a:endParaRPr lang="en-US" dirty="0"/>
          </a:p>
        </p:txBody>
      </p:sp>
    </p:spTree>
    <p:extLst>
      <p:ext uri="{BB962C8B-B14F-4D97-AF65-F5344CB8AC3E}">
        <p14:creationId xmlns:p14="http://schemas.microsoft.com/office/powerpoint/2010/main" val="1383960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7556" y="770395"/>
            <a:ext cx="8449618" cy="342596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367556" y="770395"/>
            <a:ext cx="8449618" cy="3425966"/>
          </a:xfrm>
          <a:prstGeom prst="rect">
            <a:avLst/>
          </a:prstGeom>
        </p:spPr>
      </p:pic>
      <p:sp>
        <p:nvSpPr>
          <p:cNvPr id="2" name="Rectangle 1"/>
          <p:cNvSpPr/>
          <p:nvPr/>
        </p:nvSpPr>
        <p:spPr>
          <a:xfrm>
            <a:off x="5817434" y="4615934"/>
            <a:ext cx="2999740" cy="369332"/>
          </a:xfrm>
          <a:prstGeom prst="rect">
            <a:avLst/>
          </a:prstGeom>
        </p:spPr>
        <p:txBody>
          <a:bodyPr wrap="none">
            <a:spAutoFit/>
          </a:bodyPr>
          <a:lstStyle/>
          <a:p>
            <a:r>
              <a:rPr lang="fr-FR" dirty="0"/>
              <a:t>doi:10.1186/2047-217X-2-2</a:t>
            </a:r>
            <a:endParaRPr lang="en-US" dirty="0"/>
          </a:p>
        </p:txBody>
      </p:sp>
    </p:spTree>
    <p:extLst>
      <p:ext uri="{BB962C8B-B14F-4D97-AF65-F5344CB8AC3E}">
        <p14:creationId xmlns:p14="http://schemas.microsoft.com/office/powerpoint/2010/main" val="31543580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868814"/>
            <a:ext cx="7535629" cy="1818827"/>
          </a:xfrm>
        </p:spPr>
        <p:txBody>
          <a:bodyPr>
            <a:normAutofit fontScale="92500" lnSpcReduction="20000"/>
          </a:bodyPr>
          <a:lstStyle/>
          <a:p>
            <a:pPr marL="0" indent="0">
              <a:buNone/>
            </a:pPr>
            <a:r>
              <a:rPr lang="en-US" dirty="0" smtClean="0"/>
              <a:t>Number of signups: </a:t>
            </a:r>
            <a:r>
              <a:rPr lang="en-US" b="1" dirty="0" smtClean="0"/>
              <a:t>40</a:t>
            </a:r>
            <a:endParaRPr lang="en-US" dirty="0" smtClean="0"/>
          </a:p>
          <a:p>
            <a:pPr marL="0" indent="0">
              <a:buNone/>
            </a:pPr>
            <a:r>
              <a:rPr lang="en-US" dirty="0" smtClean="0"/>
              <a:t>Directory size (not including reads): </a:t>
            </a:r>
            <a:r>
              <a:rPr lang="en-US" b="1" dirty="0" smtClean="0"/>
              <a:t>8.8</a:t>
            </a:r>
            <a:r>
              <a:rPr lang="en-US" dirty="0" smtClean="0"/>
              <a:t> Gb</a:t>
            </a:r>
          </a:p>
          <a:p>
            <a:pPr marL="0" indent="0">
              <a:buNone/>
            </a:pPr>
            <a:r>
              <a:rPr lang="en-US" dirty="0" smtClean="0"/>
              <a:t>Number of commits: </a:t>
            </a:r>
            <a:r>
              <a:rPr lang="en-US" b="1" dirty="0" smtClean="0"/>
              <a:t>165 </a:t>
            </a:r>
            <a:r>
              <a:rPr lang="en-US" sz="3000" i="1" dirty="0" smtClean="0"/>
              <a:t>(from 13 individuals)</a:t>
            </a:r>
          </a:p>
          <a:p>
            <a:pPr marL="0" indent="0">
              <a:buNone/>
            </a:pPr>
            <a:r>
              <a:rPr lang="en-US" sz="3000" dirty="0" smtClean="0"/>
              <a:t>Number of posts to blog/wiki: </a:t>
            </a:r>
            <a:r>
              <a:rPr lang="en-US" sz="3000" b="1" dirty="0" smtClean="0"/>
              <a:t>30</a:t>
            </a:r>
          </a:p>
        </p:txBody>
      </p:sp>
      <p:sp>
        <p:nvSpPr>
          <p:cNvPr id="6" name="Rectangle 5"/>
          <p:cNvSpPr/>
          <p:nvPr/>
        </p:nvSpPr>
        <p:spPr>
          <a:xfrm>
            <a:off x="100103" y="96049"/>
            <a:ext cx="7535708" cy="765344"/>
          </a:xfrm>
          <a:prstGeom prst="rect">
            <a:avLst/>
          </a:prstGeom>
          <a:solidFill>
            <a:srgbClr val="43C4B7"/>
          </a:solidFill>
          <a:ln>
            <a:solidFill>
              <a:srgbClr val="43C4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11230" y="193353"/>
            <a:ext cx="7176766" cy="523220"/>
          </a:xfrm>
          <a:prstGeom prst="rect">
            <a:avLst/>
          </a:prstGeom>
          <a:noFill/>
        </p:spPr>
        <p:txBody>
          <a:bodyPr wrap="square" rtlCol="0">
            <a:spAutoFit/>
          </a:bodyPr>
          <a:lstStyle/>
          <a:p>
            <a:r>
              <a:rPr lang="en-US" sz="2800" dirty="0" err="1" smtClean="0">
                <a:latin typeface="Delicious-Roman"/>
                <a:cs typeface="Delicious-Roman"/>
              </a:rPr>
              <a:t>Github</a:t>
            </a:r>
            <a:r>
              <a:rPr lang="en-US" sz="2800" dirty="0" smtClean="0">
                <a:latin typeface="Delicious-Roman"/>
                <a:cs typeface="Delicious-Roman"/>
              </a:rPr>
              <a:t> Stats</a:t>
            </a:r>
            <a:endParaRPr lang="en-US" sz="2800" dirty="0">
              <a:latin typeface="Delicious-Roman"/>
              <a:cs typeface="Delicious-Roman"/>
            </a:endParaRPr>
          </a:p>
        </p:txBody>
      </p:sp>
    </p:spTree>
    <p:extLst>
      <p:ext uri="{BB962C8B-B14F-4D97-AF65-F5344CB8AC3E}">
        <p14:creationId xmlns:p14="http://schemas.microsoft.com/office/powerpoint/2010/main" val="27304631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ircos_assemb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636" y="1180829"/>
            <a:ext cx="5019915" cy="5019915"/>
          </a:xfrm>
          <a:prstGeom prst="rect">
            <a:avLst/>
          </a:prstGeom>
        </p:spPr>
      </p:pic>
      <p:pic>
        <p:nvPicPr>
          <p:cNvPr id="5" name="Picture 4"/>
          <p:cNvPicPr>
            <a:picLocks noChangeAspect="1"/>
          </p:cNvPicPr>
          <p:nvPr/>
        </p:nvPicPr>
        <p:blipFill>
          <a:blip r:embed="rId4"/>
          <a:stretch>
            <a:fillRect/>
          </a:stretch>
        </p:blipFill>
        <p:spPr>
          <a:xfrm>
            <a:off x="109163" y="5563939"/>
            <a:ext cx="1193800" cy="1193800"/>
          </a:xfrm>
          <a:prstGeom prst="rect">
            <a:avLst/>
          </a:prstGeom>
        </p:spPr>
      </p:pic>
      <p:sp>
        <p:nvSpPr>
          <p:cNvPr id="7" name="Rectangle 6"/>
          <p:cNvSpPr/>
          <p:nvPr/>
        </p:nvSpPr>
        <p:spPr>
          <a:xfrm>
            <a:off x="100103" y="96049"/>
            <a:ext cx="7535708" cy="765344"/>
          </a:xfrm>
          <a:prstGeom prst="rect">
            <a:avLst/>
          </a:prstGeom>
          <a:solidFill>
            <a:srgbClr val="43C4B7"/>
          </a:solidFill>
          <a:ln>
            <a:solidFill>
              <a:srgbClr val="43C4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11230" y="193353"/>
            <a:ext cx="7176766" cy="523220"/>
          </a:xfrm>
          <a:prstGeom prst="rect">
            <a:avLst/>
          </a:prstGeom>
          <a:noFill/>
        </p:spPr>
        <p:txBody>
          <a:bodyPr wrap="square" rtlCol="0">
            <a:spAutoFit/>
          </a:bodyPr>
          <a:lstStyle/>
          <a:p>
            <a:r>
              <a:rPr lang="en-US" sz="2800" dirty="0" err="1" smtClean="0">
                <a:latin typeface="Delicious-Roman"/>
                <a:cs typeface="Delicious-Roman"/>
              </a:rPr>
              <a:t>Chalara</a:t>
            </a:r>
            <a:r>
              <a:rPr lang="en-US" sz="2800" dirty="0" smtClean="0">
                <a:latin typeface="Delicious-Roman"/>
                <a:cs typeface="Delicious-Roman"/>
              </a:rPr>
              <a:t> genome has AT-rich repeat rich structure</a:t>
            </a:r>
            <a:endParaRPr lang="en-US" sz="2800" dirty="0">
              <a:latin typeface="Delicious-Roman"/>
              <a:cs typeface="Delicious-Roman"/>
            </a:endParaRPr>
          </a:p>
        </p:txBody>
      </p:sp>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3698636" y="6388407"/>
            <a:ext cx="4884647" cy="369332"/>
          </a:xfrm>
          <a:prstGeom prst="rect">
            <a:avLst/>
          </a:prstGeom>
          <a:noFill/>
        </p:spPr>
        <p:txBody>
          <a:bodyPr wrap="square" rtlCol="0">
            <a:spAutoFit/>
          </a:bodyPr>
          <a:lstStyle/>
          <a:p>
            <a:r>
              <a:rPr lang="en-US" dirty="0" smtClean="0"/>
              <a:t>http://</a:t>
            </a:r>
            <a:r>
              <a:rPr lang="en-US" dirty="0" err="1" smtClean="0"/>
              <a:t>dx.doi.org</a:t>
            </a:r>
            <a:r>
              <a:rPr lang="en-US" dirty="0" smtClean="0"/>
              <a:t>/10.6084/m9.figshare.791640</a:t>
            </a:r>
            <a:endParaRPr lang="en-US" dirty="0"/>
          </a:p>
        </p:txBody>
      </p:sp>
    </p:spTree>
    <p:extLst>
      <p:ext uri="{BB962C8B-B14F-4D97-AF65-F5344CB8AC3E}">
        <p14:creationId xmlns:p14="http://schemas.microsoft.com/office/powerpoint/2010/main" val="2681859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03" y="96049"/>
            <a:ext cx="7535708" cy="765344"/>
          </a:xfrm>
          <a:prstGeom prst="rect">
            <a:avLst/>
          </a:prstGeom>
          <a:solidFill>
            <a:srgbClr val="43C4B7"/>
          </a:solidFill>
          <a:ln>
            <a:solidFill>
              <a:srgbClr val="43C4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11230" y="193353"/>
            <a:ext cx="7176766" cy="523220"/>
          </a:xfrm>
          <a:prstGeom prst="rect">
            <a:avLst/>
          </a:prstGeom>
          <a:noFill/>
        </p:spPr>
        <p:txBody>
          <a:bodyPr wrap="square" rtlCol="0">
            <a:spAutoFit/>
          </a:bodyPr>
          <a:lstStyle/>
          <a:p>
            <a:r>
              <a:rPr lang="en-US" sz="2800" dirty="0" err="1" smtClean="0">
                <a:latin typeface="Delicious-Roman"/>
                <a:cs typeface="Delicious-Roman"/>
              </a:rPr>
              <a:t>Chalara</a:t>
            </a:r>
            <a:r>
              <a:rPr lang="en-US" sz="2800" dirty="0" smtClean="0">
                <a:latin typeface="Delicious-Roman"/>
                <a:cs typeface="Delicious-Roman"/>
              </a:rPr>
              <a:t> lacks wood-digestion enzymes</a:t>
            </a:r>
            <a:endParaRPr lang="en-US" sz="2800" dirty="0">
              <a:latin typeface="Delicious-Roman"/>
              <a:cs typeface="Delicious-Roman"/>
            </a:endParaRPr>
          </a:p>
        </p:txBody>
      </p:sp>
      <p:pic>
        <p:nvPicPr>
          <p:cNvPr id="2" name="Picture 1"/>
          <p:cNvPicPr>
            <a:picLocks noChangeAspect="1"/>
          </p:cNvPicPr>
          <p:nvPr/>
        </p:nvPicPr>
        <p:blipFill>
          <a:blip r:embed="rId3"/>
          <a:stretch>
            <a:fillRect/>
          </a:stretch>
        </p:blipFill>
        <p:spPr>
          <a:xfrm>
            <a:off x="100103" y="5370656"/>
            <a:ext cx="1397000" cy="1397000"/>
          </a:xfrm>
          <a:prstGeom prst="rect">
            <a:avLst/>
          </a:prstGeom>
        </p:spPr>
      </p:pic>
      <p:sp>
        <p:nvSpPr>
          <p:cNvPr id="3" name="Rectangle 2"/>
          <p:cNvSpPr/>
          <p:nvPr/>
        </p:nvSpPr>
        <p:spPr>
          <a:xfrm>
            <a:off x="3511513" y="6387392"/>
            <a:ext cx="5349811" cy="369332"/>
          </a:xfrm>
          <a:prstGeom prst="rect">
            <a:avLst/>
          </a:prstGeom>
        </p:spPr>
        <p:txBody>
          <a:bodyPr wrap="square">
            <a:spAutoFit/>
          </a:bodyPr>
          <a:lstStyle/>
          <a:p>
            <a:r>
              <a:rPr lang="ro-RO" dirty="0"/>
              <a:t>http://dx.doi.org/10.6084/m9.figshare.791635</a:t>
            </a:r>
            <a:endParaRPr lang="en-US" dirty="0"/>
          </a:p>
        </p:txBody>
      </p:sp>
      <p:pic>
        <p:nvPicPr>
          <p:cNvPr id="9" name="Picture 8" descr="heatmap-2.png"/>
          <p:cNvPicPr>
            <a:picLocks noChangeAspect="1"/>
          </p:cNvPicPr>
          <p:nvPr/>
        </p:nvPicPr>
        <p:blipFill rotWithShape="1">
          <a:blip r:embed="rId4">
            <a:extLst>
              <a:ext uri="{28A0092B-C50C-407E-A947-70E740481C1C}">
                <a14:useLocalDpi xmlns:a14="http://schemas.microsoft.com/office/drawing/2010/main" val="0"/>
              </a:ext>
            </a:extLst>
          </a:blip>
          <a:srcRect r="11194" b="23168"/>
          <a:stretch/>
        </p:blipFill>
        <p:spPr>
          <a:xfrm>
            <a:off x="3152912" y="1118220"/>
            <a:ext cx="5537092" cy="5269172"/>
          </a:xfrm>
          <a:prstGeom prst="rect">
            <a:avLst/>
          </a:prstGeom>
        </p:spPr>
      </p:pic>
    </p:spTree>
    <p:extLst>
      <p:ext uri="{BB962C8B-B14F-4D97-AF65-F5344CB8AC3E}">
        <p14:creationId xmlns:p14="http://schemas.microsoft.com/office/powerpoint/2010/main" val="42158882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02" y="96048"/>
            <a:ext cx="7999425" cy="1051411"/>
          </a:xfrm>
          <a:prstGeom prst="rect">
            <a:avLst/>
          </a:prstGeom>
          <a:solidFill>
            <a:srgbClr val="43C4B7"/>
          </a:solidFill>
          <a:ln>
            <a:solidFill>
              <a:srgbClr val="43C4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11230" y="193353"/>
            <a:ext cx="7888298" cy="954107"/>
          </a:xfrm>
          <a:prstGeom prst="rect">
            <a:avLst/>
          </a:prstGeom>
          <a:noFill/>
        </p:spPr>
        <p:txBody>
          <a:bodyPr wrap="square" rtlCol="0">
            <a:spAutoFit/>
          </a:bodyPr>
          <a:lstStyle/>
          <a:p>
            <a:r>
              <a:rPr lang="en-US" sz="2800" dirty="0" smtClean="0">
                <a:latin typeface="Delicious-Roman"/>
                <a:cs typeface="Delicious-Roman"/>
              </a:rPr>
              <a:t>European isolates are distantly descended from Asian ancestor</a:t>
            </a:r>
            <a:endParaRPr lang="en-US" sz="2800" dirty="0">
              <a:latin typeface="Delicious-Roman"/>
              <a:cs typeface="Delicious-Roman"/>
            </a:endParaRPr>
          </a:p>
        </p:txBody>
      </p:sp>
      <p:pic>
        <p:nvPicPr>
          <p:cNvPr id="4" name="Picture 3"/>
          <p:cNvPicPr>
            <a:picLocks noChangeAspect="1"/>
          </p:cNvPicPr>
          <p:nvPr/>
        </p:nvPicPr>
        <p:blipFill rotWithShape="1">
          <a:blip r:embed="rId3"/>
          <a:srcRect l="3533" t="12560" b="13097"/>
          <a:stretch/>
        </p:blipFill>
        <p:spPr>
          <a:xfrm>
            <a:off x="1553977" y="1682126"/>
            <a:ext cx="7227485" cy="4177460"/>
          </a:xfrm>
          <a:prstGeom prst="rect">
            <a:avLst/>
          </a:prstGeom>
        </p:spPr>
      </p:pic>
      <p:sp>
        <p:nvSpPr>
          <p:cNvPr id="5" name="Rectangle 4"/>
          <p:cNvSpPr/>
          <p:nvPr/>
        </p:nvSpPr>
        <p:spPr>
          <a:xfrm>
            <a:off x="1891541" y="6043770"/>
            <a:ext cx="3647149" cy="461665"/>
          </a:xfrm>
          <a:prstGeom prst="rect">
            <a:avLst/>
          </a:prstGeom>
        </p:spPr>
        <p:txBody>
          <a:bodyPr wrap="none">
            <a:spAutoFit/>
          </a:bodyPr>
          <a:lstStyle/>
          <a:p>
            <a:r>
              <a:rPr lang="en-US" sz="2400" dirty="0">
                <a:latin typeface="Delicious-Roman"/>
                <a:cs typeface="Delicious-Roman"/>
              </a:rPr>
              <a:t>http://</a:t>
            </a:r>
            <a:r>
              <a:rPr lang="en-US" sz="2400" dirty="0" err="1">
                <a:latin typeface="Delicious-Roman"/>
                <a:cs typeface="Delicious-Roman"/>
              </a:rPr>
              <a:t>oadb.tsl.ac.uk</a:t>
            </a:r>
            <a:r>
              <a:rPr lang="en-US" sz="2400" dirty="0">
                <a:latin typeface="Delicious-Roman"/>
                <a:cs typeface="Delicious-Roman"/>
              </a:rPr>
              <a:t>/?p=648</a:t>
            </a:r>
          </a:p>
        </p:txBody>
      </p:sp>
    </p:spTree>
    <p:extLst>
      <p:ext uri="{BB962C8B-B14F-4D97-AF65-F5344CB8AC3E}">
        <p14:creationId xmlns:p14="http://schemas.microsoft.com/office/powerpoint/2010/main" val="355788249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57859" y="1526942"/>
            <a:ext cx="8166374" cy="5191192"/>
            <a:chOff x="289667" y="1448187"/>
            <a:chExt cx="8166374" cy="5191192"/>
          </a:xfrm>
        </p:grpSpPr>
        <p:sp>
          <p:nvSpPr>
            <p:cNvPr id="15" name="Rectangle 14"/>
            <p:cNvSpPr/>
            <p:nvPr/>
          </p:nvSpPr>
          <p:spPr>
            <a:xfrm>
              <a:off x="289667" y="1448187"/>
              <a:ext cx="8166374" cy="519119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14778" y="2821464"/>
              <a:ext cx="1944466" cy="745693"/>
            </a:xfrm>
            <a:prstGeom prst="rect">
              <a:avLst/>
            </a:prstGeom>
          </p:spPr>
        </p:pic>
        <p:pic>
          <p:nvPicPr>
            <p:cNvPr id="9" name="Picture 8"/>
            <p:cNvPicPr>
              <a:picLocks noChangeAspect="1"/>
            </p:cNvPicPr>
            <p:nvPr/>
          </p:nvPicPr>
          <p:blipFill>
            <a:blip r:embed="rId4"/>
            <a:stretch>
              <a:fillRect/>
            </a:stretch>
          </p:blipFill>
          <p:spPr>
            <a:xfrm>
              <a:off x="3170466" y="2821749"/>
              <a:ext cx="2618247" cy="745408"/>
            </a:xfrm>
            <a:prstGeom prst="rect">
              <a:avLst/>
            </a:prstGeom>
            <a:solidFill>
              <a:schemeClr val="tx1"/>
            </a:solidFill>
          </p:spPr>
        </p:pic>
        <p:pic>
          <p:nvPicPr>
            <p:cNvPr id="10" name="Picture 9"/>
            <p:cNvPicPr>
              <a:picLocks noChangeAspect="1"/>
            </p:cNvPicPr>
            <p:nvPr/>
          </p:nvPicPr>
          <p:blipFill>
            <a:blip r:embed="rId5"/>
            <a:stretch>
              <a:fillRect/>
            </a:stretch>
          </p:blipFill>
          <p:spPr>
            <a:xfrm>
              <a:off x="6385688" y="4075808"/>
              <a:ext cx="1778968" cy="826251"/>
            </a:xfrm>
            <a:prstGeom prst="rect">
              <a:avLst/>
            </a:prstGeom>
          </p:spPr>
        </p:pic>
        <p:pic>
          <p:nvPicPr>
            <p:cNvPr id="11" name="Picture 10"/>
            <p:cNvPicPr>
              <a:picLocks noChangeAspect="1"/>
            </p:cNvPicPr>
            <p:nvPr/>
          </p:nvPicPr>
          <p:blipFill>
            <a:blip r:embed="rId6"/>
            <a:stretch>
              <a:fillRect/>
            </a:stretch>
          </p:blipFill>
          <p:spPr>
            <a:xfrm>
              <a:off x="1065758" y="4122538"/>
              <a:ext cx="2104708" cy="779521"/>
            </a:xfrm>
            <a:prstGeom prst="rect">
              <a:avLst/>
            </a:prstGeom>
          </p:spPr>
        </p:pic>
        <p:pic>
          <p:nvPicPr>
            <p:cNvPr id="13" name="Picture 12"/>
            <p:cNvPicPr>
              <a:picLocks noChangeAspect="1"/>
            </p:cNvPicPr>
            <p:nvPr/>
          </p:nvPicPr>
          <p:blipFill>
            <a:blip r:embed="rId7"/>
            <a:stretch>
              <a:fillRect/>
            </a:stretch>
          </p:blipFill>
          <p:spPr>
            <a:xfrm>
              <a:off x="6370728" y="2691986"/>
              <a:ext cx="1793928" cy="1047549"/>
            </a:xfrm>
            <a:prstGeom prst="rect">
              <a:avLst/>
            </a:prstGeom>
          </p:spPr>
        </p:pic>
        <p:pic>
          <p:nvPicPr>
            <p:cNvPr id="12" name="Picture 4" descr="Fera - The Food and Environment Research Agency">
              <a:hlinkClick r:id="rId8"/>
            </p:cNvPr>
            <p:cNvPicPr>
              <a:picLocks noChangeAspect="1" noChangeArrowheads="1"/>
            </p:cNvPicPr>
            <p:nvPr/>
          </p:nvPicPr>
          <p:blipFill>
            <a:blip r:embed="rId9" cstate="print"/>
            <a:srcRect/>
            <a:stretch>
              <a:fillRect/>
            </a:stretch>
          </p:blipFill>
          <p:spPr bwMode="auto">
            <a:xfrm>
              <a:off x="3601234" y="3887476"/>
              <a:ext cx="2457450" cy="1066801"/>
            </a:xfrm>
            <a:prstGeom prst="rect">
              <a:avLst/>
            </a:prstGeom>
            <a:noFill/>
          </p:spPr>
        </p:pic>
        <p:pic>
          <p:nvPicPr>
            <p:cNvPr id="14" name="Picture 8" descr="http://www.provarplants.co.uk/provar-plants/images/logos/eastmallingresearch.gif"/>
            <p:cNvPicPr>
              <a:picLocks noChangeAspect="1" noChangeArrowheads="1"/>
            </p:cNvPicPr>
            <p:nvPr/>
          </p:nvPicPr>
          <p:blipFill>
            <a:blip r:embed="rId10" cstate="print"/>
            <a:srcRect/>
            <a:stretch>
              <a:fillRect/>
            </a:stretch>
          </p:blipFill>
          <p:spPr bwMode="auto">
            <a:xfrm>
              <a:off x="714778" y="5161027"/>
              <a:ext cx="936104" cy="1088493"/>
            </a:xfrm>
            <a:prstGeom prst="rect">
              <a:avLst/>
            </a:prstGeom>
            <a:noFill/>
          </p:spPr>
        </p:pic>
        <p:pic>
          <p:nvPicPr>
            <p:cNvPr id="16" name="Picture 16" descr="logo: NERC"/>
            <p:cNvPicPr>
              <a:picLocks noChangeAspect="1" noChangeArrowheads="1"/>
            </p:cNvPicPr>
            <p:nvPr/>
          </p:nvPicPr>
          <p:blipFill>
            <a:blip r:embed="rId11" cstate="print"/>
            <a:srcRect/>
            <a:stretch>
              <a:fillRect/>
            </a:stretch>
          </p:blipFill>
          <p:spPr bwMode="auto">
            <a:xfrm>
              <a:off x="2217966" y="5251571"/>
              <a:ext cx="1905000" cy="600075"/>
            </a:xfrm>
            <a:prstGeom prst="rect">
              <a:avLst/>
            </a:prstGeom>
            <a:noFill/>
          </p:spPr>
        </p:pic>
        <p:pic>
          <p:nvPicPr>
            <p:cNvPr id="5" name="Picture 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76615" y="5161027"/>
              <a:ext cx="1061107" cy="1381238"/>
            </a:xfrm>
            <a:prstGeom prst="rect">
              <a:avLst/>
            </a:prstGeom>
            <a:solidFill>
              <a:schemeClr val="tx1"/>
            </a:solidFill>
          </p:spPr>
        </p:pic>
        <p:pic>
          <p:nvPicPr>
            <p:cNvPr id="6" name="Picture 5"/>
            <p:cNvPicPr>
              <a:picLocks noChangeAspect="1"/>
            </p:cNvPicPr>
            <p:nvPr/>
          </p:nvPicPr>
          <p:blipFill>
            <a:blip r:embed="rId13"/>
            <a:stretch>
              <a:fillRect/>
            </a:stretch>
          </p:blipFill>
          <p:spPr>
            <a:xfrm>
              <a:off x="4578007" y="5002046"/>
              <a:ext cx="1002567" cy="1362713"/>
            </a:xfrm>
            <a:prstGeom prst="rect">
              <a:avLst/>
            </a:prstGeom>
          </p:spPr>
        </p:pic>
        <p:pic>
          <p:nvPicPr>
            <p:cNvPr id="18" name="Picture 4" descr="Blue (RGB print) cropped logo.e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157710" y="1864563"/>
              <a:ext cx="6840593" cy="767169"/>
            </a:xfrm>
            <a:prstGeom prst="rect">
              <a:avLst/>
            </a:prstGeom>
            <a:solidFill>
              <a:schemeClr val="tx1"/>
            </a:solidFill>
          </p:spPr>
        </p:pic>
      </p:grpSp>
      <p:sp>
        <p:nvSpPr>
          <p:cNvPr id="19" name="Rectangle 18"/>
          <p:cNvSpPr/>
          <p:nvPr/>
        </p:nvSpPr>
        <p:spPr>
          <a:xfrm>
            <a:off x="94565" y="216367"/>
            <a:ext cx="8205502" cy="930856"/>
          </a:xfrm>
          <a:prstGeom prst="rect">
            <a:avLst/>
          </a:prstGeom>
          <a:solidFill>
            <a:srgbClr val="F95257"/>
          </a:solidFill>
          <a:ln>
            <a:solidFill>
              <a:srgbClr val="F95257"/>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smtClean="0">
                <a:latin typeface="Delicious-Roman"/>
                <a:cs typeface="Delicious-Roman"/>
              </a:rPr>
              <a:t>NORNEX – an international ash dieback consortium</a:t>
            </a:r>
            <a:endParaRPr lang="en-US" sz="2800" dirty="0">
              <a:latin typeface="Delicious-Roman"/>
              <a:cs typeface="Delicious-Roman"/>
            </a:endParaRPr>
          </a:p>
        </p:txBody>
      </p:sp>
    </p:spTree>
    <p:extLst>
      <p:ext uri="{BB962C8B-B14F-4D97-AF65-F5344CB8AC3E}">
        <p14:creationId xmlns:p14="http://schemas.microsoft.com/office/powerpoint/2010/main" val="40166769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42881" y="1669464"/>
            <a:ext cx="4931696" cy="4931696"/>
          </a:xfrm>
          <a:prstGeom prst="rect">
            <a:avLst/>
          </a:prstGeom>
        </p:spPr>
      </p:pic>
      <p:sp>
        <p:nvSpPr>
          <p:cNvPr id="5" name="Rectangle 4"/>
          <p:cNvSpPr/>
          <p:nvPr/>
        </p:nvSpPr>
        <p:spPr>
          <a:xfrm>
            <a:off x="62481" y="298824"/>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182011" y="551504"/>
            <a:ext cx="779496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Crowdsourcing future: building better communities</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5043230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615449" y="1447729"/>
            <a:ext cx="7219387" cy="2651296"/>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148214" y="116468"/>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8214" y="100258"/>
            <a:ext cx="1047151" cy="104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6" name="Picture 5"/>
          <p:cNvPicPr>
            <a:picLocks noChangeAspect="1"/>
          </p:cNvPicPr>
          <p:nvPr/>
        </p:nvPicPr>
        <p:blipFill rotWithShape="1">
          <a:blip r:embed="rId4"/>
          <a:srcRect t="21816" b="217"/>
          <a:stretch/>
        </p:blipFill>
        <p:spPr>
          <a:xfrm>
            <a:off x="1785832" y="1571301"/>
            <a:ext cx="3268928" cy="2350857"/>
          </a:xfrm>
          <a:prstGeom prst="rect">
            <a:avLst/>
          </a:prstGeom>
          <a:noFill/>
          <a:ln>
            <a:noFill/>
          </a:ln>
        </p:spPr>
      </p:pic>
      <p:pic>
        <p:nvPicPr>
          <p:cNvPr id="5" name="Picture 4"/>
          <p:cNvPicPr>
            <a:picLocks noChangeAspect="1"/>
          </p:cNvPicPr>
          <p:nvPr/>
        </p:nvPicPr>
        <p:blipFill rotWithShape="1">
          <a:blip r:embed="rId5"/>
          <a:srcRect l="16017" t="36924" r="42951" b="17150"/>
          <a:stretch/>
        </p:blipFill>
        <p:spPr>
          <a:xfrm>
            <a:off x="2951213" y="1571301"/>
            <a:ext cx="903584" cy="758547"/>
          </a:xfrm>
          <a:prstGeom prst="rect">
            <a:avLst/>
          </a:prstGeom>
        </p:spPr>
      </p:pic>
      <p:pic>
        <p:nvPicPr>
          <p:cNvPr id="7" name="Picture 6"/>
          <p:cNvPicPr>
            <a:picLocks noChangeAspect="1"/>
          </p:cNvPicPr>
          <p:nvPr/>
        </p:nvPicPr>
        <p:blipFill rotWithShape="1">
          <a:blip r:embed="rId4"/>
          <a:srcRect t="21816" b="217"/>
          <a:stretch/>
        </p:blipFill>
        <p:spPr>
          <a:xfrm flipH="1">
            <a:off x="5440572" y="1581865"/>
            <a:ext cx="3268928" cy="2350857"/>
          </a:xfrm>
          <a:prstGeom prst="rect">
            <a:avLst/>
          </a:prstGeom>
          <a:noFill/>
          <a:ln>
            <a:noFill/>
          </a:ln>
        </p:spPr>
      </p:pic>
      <p:pic>
        <p:nvPicPr>
          <p:cNvPr id="8" name="Picture 7"/>
          <p:cNvPicPr>
            <a:picLocks noChangeAspect="1"/>
          </p:cNvPicPr>
          <p:nvPr/>
        </p:nvPicPr>
        <p:blipFill rotWithShape="1">
          <a:blip r:embed="rId6"/>
          <a:srcRect l="14682" t="6625" r="6629" b="13375"/>
          <a:stretch/>
        </p:blipFill>
        <p:spPr>
          <a:xfrm>
            <a:off x="6571330" y="1581865"/>
            <a:ext cx="828187" cy="780556"/>
          </a:xfrm>
          <a:prstGeom prst="rect">
            <a:avLst/>
          </a:prstGeom>
        </p:spPr>
      </p:pic>
      <p:sp>
        <p:nvSpPr>
          <p:cNvPr id="10" name="TextBox 9"/>
          <p:cNvSpPr txBox="1"/>
          <p:nvPr/>
        </p:nvSpPr>
        <p:spPr>
          <a:xfrm>
            <a:off x="1195365" y="369148"/>
            <a:ext cx="6867344" cy="523220"/>
          </a:xfrm>
          <a:prstGeom prst="rect">
            <a:avLst/>
          </a:prstGeom>
          <a:noFill/>
        </p:spPr>
        <p:txBody>
          <a:bodyPr wrap="square" rtlCol="0">
            <a:spAutoFit/>
          </a:bodyPr>
          <a:lstStyle/>
          <a:p>
            <a:r>
              <a:rPr lang="en-US" sz="2800" dirty="0" smtClean="0">
                <a:solidFill>
                  <a:srgbClr val="B53746"/>
                </a:solidFill>
                <a:latin typeface="Delicious-Roman"/>
                <a:cs typeface="Delicious-Roman"/>
              </a:rPr>
              <a:t>gee-</a:t>
            </a:r>
            <a:r>
              <a:rPr lang="en-US" sz="2800" dirty="0" err="1" smtClean="0">
                <a:solidFill>
                  <a:srgbClr val="B53746"/>
                </a:solidFill>
                <a:latin typeface="Delicious-Roman"/>
                <a:cs typeface="Delicious-Roman"/>
              </a:rPr>
              <a:t>fu</a:t>
            </a:r>
            <a:r>
              <a:rPr lang="en-US" sz="2800" dirty="0" smtClean="0">
                <a:solidFill>
                  <a:srgbClr val="B53746"/>
                </a:solidFill>
                <a:latin typeface="Delicious-Roman"/>
                <a:cs typeface="Delicious-Roman"/>
              </a:rPr>
              <a:t> - multi-organism feature version DB</a:t>
            </a:r>
            <a:endParaRPr lang="en-US" sz="2800" dirty="0">
              <a:solidFill>
                <a:srgbClr val="B53746"/>
              </a:solidFill>
              <a:latin typeface="Delicious-Roman"/>
              <a:cs typeface="Delicious-Roman"/>
            </a:endParaRPr>
          </a:p>
        </p:txBody>
      </p:sp>
      <p:sp>
        <p:nvSpPr>
          <p:cNvPr id="12" name="TextBox 11"/>
          <p:cNvSpPr txBox="1"/>
          <p:nvPr/>
        </p:nvSpPr>
        <p:spPr>
          <a:xfrm>
            <a:off x="300808" y="2506477"/>
            <a:ext cx="1314641" cy="369332"/>
          </a:xfrm>
          <a:prstGeom prst="rect">
            <a:avLst/>
          </a:prstGeom>
          <a:noFill/>
        </p:spPr>
        <p:txBody>
          <a:bodyPr wrap="square" rtlCol="0">
            <a:spAutoFit/>
          </a:bodyPr>
          <a:lstStyle/>
          <a:p>
            <a:r>
              <a:rPr lang="en-US" dirty="0" smtClean="0">
                <a:latin typeface="Delicious-Roman"/>
                <a:cs typeface="Delicious-Roman"/>
              </a:rPr>
              <a:t>assemblies</a:t>
            </a:r>
            <a:endParaRPr lang="en-US" dirty="0">
              <a:latin typeface="Delicious-Roman"/>
              <a:cs typeface="Delicious-Roman"/>
            </a:endParaRPr>
          </a:p>
        </p:txBody>
      </p:sp>
      <p:sp>
        <p:nvSpPr>
          <p:cNvPr id="13" name="TextBox 12"/>
          <p:cNvSpPr txBox="1"/>
          <p:nvPr/>
        </p:nvSpPr>
        <p:spPr>
          <a:xfrm>
            <a:off x="300808" y="3449810"/>
            <a:ext cx="1314641" cy="369332"/>
          </a:xfrm>
          <a:prstGeom prst="rect">
            <a:avLst/>
          </a:prstGeom>
          <a:noFill/>
        </p:spPr>
        <p:txBody>
          <a:bodyPr wrap="square" rtlCol="0">
            <a:spAutoFit/>
          </a:bodyPr>
          <a:lstStyle/>
          <a:p>
            <a:r>
              <a:rPr lang="en-US" dirty="0" smtClean="0">
                <a:latin typeface="Delicious-Roman"/>
                <a:cs typeface="Delicious-Roman"/>
              </a:rPr>
              <a:t>annotations</a:t>
            </a:r>
            <a:endParaRPr lang="en-US" dirty="0">
              <a:latin typeface="Delicious-Roman"/>
              <a:cs typeface="Delicious-Roman"/>
            </a:endParaRPr>
          </a:p>
        </p:txBody>
      </p:sp>
      <p:pic>
        <p:nvPicPr>
          <p:cNvPr id="14" name="Picture 13" descr="svggenes_logo.png"/>
          <p:cNvPicPr>
            <a:picLocks noChangeAspect="1"/>
          </p:cNvPicPr>
          <p:nvPr/>
        </p:nvPicPr>
        <p:blipFill rotWithShape="1">
          <a:blip r:embed="rId7">
            <a:extLst>
              <a:ext uri="{28A0092B-C50C-407E-A947-70E740481C1C}">
                <a14:useLocalDpi xmlns:a14="http://schemas.microsoft.com/office/drawing/2010/main" val="0"/>
              </a:ext>
            </a:extLst>
          </a:blip>
          <a:srcRect b="47309"/>
          <a:stretch/>
        </p:blipFill>
        <p:spPr>
          <a:xfrm>
            <a:off x="3854797" y="5732346"/>
            <a:ext cx="1412811" cy="1053369"/>
          </a:xfrm>
          <a:prstGeom prst="rect">
            <a:avLst/>
          </a:prstGeom>
        </p:spPr>
      </p:pic>
      <p:pic>
        <p:nvPicPr>
          <p:cNvPr id="15" name="Picture 14" descr="samtools_logo.png"/>
          <p:cNvPicPr>
            <a:picLocks noChangeAspect="1"/>
          </p:cNvPicPr>
          <p:nvPr/>
        </p:nvPicPr>
        <p:blipFill rotWithShape="1">
          <a:blip r:embed="rId8">
            <a:extLst>
              <a:ext uri="{28A0092B-C50C-407E-A947-70E740481C1C}">
                <a14:useLocalDpi xmlns:a14="http://schemas.microsoft.com/office/drawing/2010/main" val="0"/>
              </a:ext>
            </a:extLst>
          </a:blip>
          <a:srcRect l="14023" t="-3736" r="18542" b="48833"/>
          <a:stretch/>
        </p:blipFill>
        <p:spPr>
          <a:xfrm>
            <a:off x="179512" y="5661248"/>
            <a:ext cx="931628" cy="1073378"/>
          </a:xfrm>
          <a:prstGeom prst="rect">
            <a:avLst/>
          </a:prstGeom>
        </p:spPr>
      </p:pic>
      <p:sp>
        <p:nvSpPr>
          <p:cNvPr id="17" name="Rectangle 16"/>
          <p:cNvSpPr/>
          <p:nvPr/>
        </p:nvSpPr>
        <p:spPr>
          <a:xfrm>
            <a:off x="1111140" y="6062728"/>
            <a:ext cx="2995682" cy="369332"/>
          </a:xfrm>
          <a:prstGeom prst="rect">
            <a:avLst/>
          </a:prstGeom>
        </p:spPr>
        <p:txBody>
          <a:bodyPr wrap="none">
            <a:spAutoFit/>
          </a:bodyPr>
          <a:lstStyle/>
          <a:p>
            <a:r>
              <a:rPr lang="fr-FR" dirty="0"/>
              <a:t>doi:10.1186/1751-0473-7-6</a:t>
            </a:r>
            <a:endParaRPr lang="en-US" dirty="0"/>
          </a:p>
        </p:txBody>
      </p:sp>
      <p:sp>
        <p:nvSpPr>
          <p:cNvPr id="18" name="Rectangle 17"/>
          <p:cNvSpPr/>
          <p:nvPr/>
        </p:nvSpPr>
        <p:spPr>
          <a:xfrm>
            <a:off x="5370124" y="6062728"/>
            <a:ext cx="3711272" cy="369332"/>
          </a:xfrm>
          <a:prstGeom prst="rect">
            <a:avLst/>
          </a:prstGeom>
        </p:spPr>
        <p:txBody>
          <a:bodyPr wrap="none">
            <a:spAutoFit/>
          </a:bodyPr>
          <a:lstStyle/>
          <a:p>
            <a:r>
              <a:rPr lang="en-US" dirty="0"/>
              <a:t>d</a:t>
            </a:r>
            <a:r>
              <a:rPr lang="en-US" dirty="0" smtClean="0"/>
              <a:t>oi:10.1093</a:t>
            </a:r>
            <a:r>
              <a:rPr lang="en-US" dirty="0"/>
              <a:t>/bioinformatics/btt294</a:t>
            </a:r>
          </a:p>
        </p:txBody>
      </p:sp>
      <p:sp>
        <p:nvSpPr>
          <p:cNvPr id="2" name="Rectangle 1"/>
          <p:cNvSpPr/>
          <p:nvPr/>
        </p:nvSpPr>
        <p:spPr>
          <a:xfrm>
            <a:off x="4738416" y="4222234"/>
            <a:ext cx="3971084" cy="369332"/>
          </a:xfrm>
          <a:prstGeom prst="rect">
            <a:avLst/>
          </a:prstGeom>
        </p:spPr>
        <p:txBody>
          <a:bodyPr wrap="none">
            <a:spAutoFit/>
          </a:bodyPr>
          <a:lstStyle/>
          <a:p>
            <a:r>
              <a:rPr lang="en-US" dirty="0"/>
              <a:t>https://</a:t>
            </a:r>
            <a:r>
              <a:rPr lang="en-US" dirty="0" err="1"/>
              <a:t>github.com</a:t>
            </a:r>
            <a:r>
              <a:rPr lang="en-US" dirty="0"/>
              <a:t>/</a:t>
            </a:r>
            <a:r>
              <a:rPr lang="en-US" dirty="0" err="1"/>
              <a:t>wookoouk</a:t>
            </a:r>
            <a:r>
              <a:rPr lang="en-US" dirty="0"/>
              <a:t>/</a:t>
            </a:r>
            <a:r>
              <a:rPr lang="en-US" dirty="0" err="1"/>
              <a:t>gee_fu</a:t>
            </a:r>
            <a:endParaRPr lang="en-US" dirty="0"/>
          </a:p>
        </p:txBody>
      </p:sp>
      <p:sp>
        <p:nvSpPr>
          <p:cNvPr id="3" name="Rectangle 2"/>
          <p:cNvSpPr/>
          <p:nvPr/>
        </p:nvSpPr>
        <p:spPr>
          <a:xfrm>
            <a:off x="4748224" y="4591566"/>
            <a:ext cx="3725937" cy="369332"/>
          </a:xfrm>
          <a:prstGeom prst="rect">
            <a:avLst/>
          </a:prstGeom>
        </p:spPr>
        <p:txBody>
          <a:bodyPr wrap="none">
            <a:spAutoFit/>
          </a:bodyPr>
          <a:lstStyle/>
          <a:p>
            <a:r>
              <a:rPr lang="en-US" dirty="0"/>
              <a:t>d</a:t>
            </a:r>
            <a:r>
              <a:rPr lang="en-US" dirty="0" smtClean="0"/>
              <a:t>oi:10.1093</a:t>
            </a:r>
            <a:r>
              <a:rPr lang="en-US" dirty="0"/>
              <a:t>/bioinformatics/btr442</a:t>
            </a:r>
          </a:p>
        </p:txBody>
      </p:sp>
      <p:sp>
        <p:nvSpPr>
          <p:cNvPr id="19" name="Rectangle 18"/>
          <p:cNvSpPr/>
          <p:nvPr/>
        </p:nvSpPr>
        <p:spPr>
          <a:xfrm>
            <a:off x="4748224" y="4981496"/>
            <a:ext cx="2916183" cy="369332"/>
          </a:xfrm>
          <a:prstGeom prst="rect">
            <a:avLst/>
          </a:prstGeom>
        </p:spPr>
        <p:txBody>
          <a:bodyPr wrap="none">
            <a:spAutoFit/>
          </a:bodyPr>
          <a:lstStyle/>
          <a:p>
            <a:r>
              <a:rPr lang="en-US" dirty="0" smtClean="0"/>
              <a:t>https://</a:t>
            </a:r>
            <a:r>
              <a:rPr lang="en-US" dirty="0" err="1" smtClean="0"/>
              <a:t>geefu.oadb.tsl.ac.uk</a:t>
            </a:r>
            <a:endParaRPr lang="en-US" dirty="0"/>
          </a:p>
        </p:txBody>
      </p:sp>
    </p:spTree>
    <p:extLst>
      <p:ext uri="{BB962C8B-B14F-4D97-AF65-F5344CB8AC3E}">
        <p14:creationId xmlns:p14="http://schemas.microsoft.com/office/powerpoint/2010/main" val="36022557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149822" y="5264231"/>
            <a:ext cx="927189" cy="693645"/>
            <a:chOff x="4296544" y="5737173"/>
            <a:chExt cx="1004455" cy="693645"/>
          </a:xfrm>
        </p:grpSpPr>
        <p:sp>
          <p:nvSpPr>
            <p:cNvPr id="15" name="Rounded Rectangle 14"/>
            <p:cNvSpPr/>
            <p:nvPr/>
          </p:nvSpPr>
          <p:spPr>
            <a:xfrm>
              <a:off x="4296544" y="5737173"/>
              <a:ext cx="1004455" cy="693645"/>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296544" y="5737173"/>
              <a:ext cx="1004455" cy="369332"/>
            </a:xfrm>
            <a:prstGeom prst="rect">
              <a:avLst/>
            </a:prstGeom>
            <a:gradFill flip="none" rotWithShape="1">
              <a:gsLst>
                <a:gs pos="0">
                  <a:srgbClr val="008000">
                    <a:alpha val="84000"/>
                  </a:srgbClr>
                </a:gs>
                <a:gs pos="100000">
                  <a:srgbClr val="FFFFFF">
                    <a:alpha val="84000"/>
                  </a:srgbClr>
                </a:gs>
              </a:gsLst>
              <a:lin ang="16080000" scaled="0"/>
              <a:tileRect/>
            </a:gradFill>
          </p:spPr>
          <p:txBody>
            <a:bodyPr wrap="square" rtlCol="0">
              <a:spAutoFit/>
            </a:bodyPr>
            <a:lstStyle/>
            <a:p>
              <a:pPr algn="ctr"/>
              <a:r>
                <a:rPr lang="en-US" dirty="0" smtClean="0">
                  <a:solidFill>
                    <a:schemeClr val="bg1"/>
                  </a:solidFill>
                </a:rPr>
                <a:t>OADB</a:t>
              </a:r>
              <a:endParaRPr lang="en-US" dirty="0">
                <a:solidFill>
                  <a:schemeClr val="bg1"/>
                </a:solidFill>
              </a:endParaRPr>
            </a:p>
          </p:txBody>
        </p:sp>
      </p:grpSp>
      <p:grpSp>
        <p:nvGrpSpPr>
          <p:cNvPr id="29" name="Group 28"/>
          <p:cNvGrpSpPr/>
          <p:nvPr/>
        </p:nvGrpSpPr>
        <p:grpSpPr>
          <a:xfrm>
            <a:off x="1960073" y="1549779"/>
            <a:ext cx="1306687" cy="909688"/>
            <a:chOff x="4378189" y="2308173"/>
            <a:chExt cx="784937" cy="548280"/>
          </a:xfrm>
        </p:grpSpPr>
        <p:sp>
          <p:nvSpPr>
            <p:cNvPr id="8" name="Rounded Rectangle 7"/>
            <p:cNvSpPr/>
            <p:nvPr/>
          </p:nvSpPr>
          <p:spPr>
            <a:xfrm>
              <a:off x="4378189" y="2308173"/>
              <a:ext cx="784937" cy="545863"/>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20952" y="2308173"/>
              <a:ext cx="579581" cy="548280"/>
            </a:xfrm>
            <a:prstGeom prst="rect">
              <a:avLst/>
            </a:prstGeom>
          </p:spPr>
        </p:pic>
      </p:grpSp>
      <p:sp>
        <p:nvSpPr>
          <p:cNvPr id="25" name="TextBox 24"/>
          <p:cNvSpPr txBox="1"/>
          <p:nvPr/>
        </p:nvSpPr>
        <p:spPr>
          <a:xfrm>
            <a:off x="6408791" y="3422557"/>
            <a:ext cx="2426046" cy="400110"/>
          </a:xfrm>
          <a:prstGeom prst="rect">
            <a:avLst/>
          </a:prstGeom>
          <a:noFill/>
        </p:spPr>
        <p:txBody>
          <a:bodyPr wrap="square" rtlCol="0">
            <a:spAutoFit/>
          </a:bodyPr>
          <a:lstStyle/>
          <a:p>
            <a:pPr algn="ctr"/>
            <a:r>
              <a:rPr lang="en-US" sz="2000" dirty="0" smtClean="0">
                <a:latin typeface="Delicious-Roman"/>
                <a:cs typeface="Delicious-Roman"/>
              </a:rPr>
              <a:t>Annotation web-tools</a:t>
            </a:r>
            <a:endParaRPr lang="en-US" sz="2000" dirty="0">
              <a:latin typeface="Delicious-Roman"/>
              <a:cs typeface="Delicious-Roman"/>
            </a:endParaRPr>
          </a:p>
        </p:txBody>
      </p:sp>
      <p:cxnSp>
        <p:nvCxnSpPr>
          <p:cNvPr id="41" name="Straight Arrow Connector 40"/>
          <p:cNvCxnSpPr>
            <a:stCxn id="8" idx="2"/>
            <a:endCxn id="34" idx="0"/>
          </p:cNvCxnSpPr>
          <p:nvPr/>
        </p:nvCxnSpPr>
        <p:spPr>
          <a:xfrm>
            <a:off x="2613417" y="2455457"/>
            <a:ext cx="0" cy="69713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34"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43341" y="3152591"/>
            <a:ext cx="1340151" cy="134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2909" y="2429937"/>
            <a:ext cx="1993990" cy="722654"/>
          </a:xfrm>
          <a:prstGeom prst="rect">
            <a:avLst/>
          </a:prstGeom>
        </p:spPr>
      </p:pic>
      <p:cxnSp>
        <p:nvCxnSpPr>
          <p:cNvPr id="44" name="Straight Arrow Connector 43"/>
          <p:cNvCxnSpPr>
            <a:stCxn id="34" idx="3"/>
            <a:endCxn id="35" idx="1"/>
          </p:cNvCxnSpPr>
          <p:nvPr/>
        </p:nvCxnSpPr>
        <p:spPr>
          <a:xfrm flipV="1">
            <a:off x="3283492" y="2791264"/>
            <a:ext cx="659417" cy="103140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4" idx="2"/>
            <a:endCxn id="16" idx="0"/>
          </p:cNvCxnSpPr>
          <p:nvPr/>
        </p:nvCxnSpPr>
        <p:spPr>
          <a:xfrm>
            <a:off x="2613417" y="4492742"/>
            <a:ext cx="0" cy="771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857" y="142866"/>
            <a:ext cx="7780804"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Delicious-Roman"/>
              <a:cs typeface="Delicious-Roman"/>
            </a:endParaRPr>
          </a:p>
        </p:txBody>
      </p:sp>
      <p:pic>
        <p:nvPicPr>
          <p:cNvPr id="59" name="Picture 58"/>
          <p:cNvPicPr>
            <a:picLocks noChangeAspect="1"/>
          </p:cNvPicPr>
          <p:nvPr/>
        </p:nvPicPr>
        <p:blipFill>
          <a:blip r:embed="rId6"/>
          <a:stretch>
            <a:fillRect/>
          </a:stretch>
        </p:blipFill>
        <p:spPr>
          <a:xfrm>
            <a:off x="764450" y="3403192"/>
            <a:ext cx="772619" cy="838950"/>
          </a:xfrm>
          <a:prstGeom prst="rect">
            <a:avLst/>
          </a:prstGeom>
          <a:effectLst>
            <a:softEdge rad="50800"/>
          </a:effectLst>
        </p:spPr>
      </p:pic>
      <p:cxnSp>
        <p:nvCxnSpPr>
          <p:cNvPr id="62" name="Straight Arrow Connector 61"/>
          <p:cNvCxnSpPr>
            <a:stCxn id="59" idx="3"/>
            <a:endCxn id="34" idx="1"/>
          </p:cNvCxnSpPr>
          <p:nvPr/>
        </p:nvCxnSpPr>
        <p:spPr>
          <a:xfrm>
            <a:off x="1537069" y="3822667"/>
            <a:ext cx="40627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135004" y="5096102"/>
            <a:ext cx="2273787" cy="861774"/>
          </a:xfrm>
          <a:prstGeom prst="rect">
            <a:avLst/>
          </a:prstGeom>
          <a:noFill/>
        </p:spPr>
        <p:txBody>
          <a:bodyPr wrap="square" rtlCol="0">
            <a:spAutoFit/>
          </a:bodyPr>
          <a:lstStyle/>
          <a:p>
            <a:r>
              <a:rPr lang="en-US" sz="3200" dirty="0" smtClean="0">
                <a:latin typeface="Delicious-Roman"/>
                <a:cs typeface="Delicious-Roman"/>
              </a:rPr>
              <a:t>BLAST</a:t>
            </a:r>
          </a:p>
          <a:p>
            <a:r>
              <a:rPr lang="en-US" dirty="0" smtClean="0">
                <a:latin typeface="Delicious-Roman"/>
                <a:cs typeface="Delicious-Roman"/>
              </a:rPr>
              <a:t>(</a:t>
            </a:r>
            <a:r>
              <a:rPr lang="en-US" dirty="0" err="1" smtClean="0">
                <a:latin typeface="Delicious-Roman"/>
                <a:cs typeface="Delicious-Roman"/>
              </a:rPr>
              <a:t>sequenceserver.com</a:t>
            </a:r>
            <a:r>
              <a:rPr lang="en-US" dirty="0" smtClean="0">
                <a:latin typeface="Delicious-Roman"/>
                <a:cs typeface="Delicious-Roman"/>
              </a:rPr>
              <a:t>)</a:t>
            </a:r>
            <a:endParaRPr lang="en-US" dirty="0">
              <a:latin typeface="Delicious-Roman"/>
              <a:cs typeface="Delicious-Roman"/>
            </a:endParaRPr>
          </a:p>
        </p:txBody>
      </p:sp>
      <p:cxnSp>
        <p:nvCxnSpPr>
          <p:cNvPr id="66" name="Straight Arrow Connector 65"/>
          <p:cNvCxnSpPr>
            <a:stCxn id="34" idx="3"/>
            <a:endCxn id="65" idx="1"/>
          </p:cNvCxnSpPr>
          <p:nvPr/>
        </p:nvCxnSpPr>
        <p:spPr>
          <a:xfrm>
            <a:off x="3283492" y="3822667"/>
            <a:ext cx="851512" cy="170432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7"/>
          <a:stretch>
            <a:fillRect/>
          </a:stretch>
        </p:blipFill>
        <p:spPr>
          <a:xfrm>
            <a:off x="4088114" y="3548011"/>
            <a:ext cx="1407647" cy="1173040"/>
          </a:xfrm>
          <a:prstGeom prst="rect">
            <a:avLst/>
          </a:prstGeom>
        </p:spPr>
      </p:pic>
      <p:cxnSp>
        <p:nvCxnSpPr>
          <p:cNvPr id="78" name="Straight Arrow Connector 77"/>
          <p:cNvCxnSpPr>
            <a:stCxn id="34" idx="3"/>
            <a:endCxn id="75" idx="1"/>
          </p:cNvCxnSpPr>
          <p:nvPr/>
        </p:nvCxnSpPr>
        <p:spPr>
          <a:xfrm>
            <a:off x="3283492" y="3822667"/>
            <a:ext cx="804622" cy="311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78526" y="311916"/>
            <a:ext cx="6216694" cy="584776"/>
          </a:xfrm>
          <a:prstGeom prst="rect">
            <a:avLst/>
          </a:prstGeom>
          <a:noFill/>
        </p:spPr>
        <p:txBody>
          <a:bodyPr wrap="square" rtlCol="0">
            <a:spAutoFit/>
          </a:bodyPr>
          <a:lstStyle/>
          <a:p>
            <a:r>
              <a:rPr lang="en-US" sz="2800" dirty="0">
                <a:solidFill>
                  <a:srgbClr val="B53746"/>
                </a:solidFill>
                <a:latin typeface="Delicious-Roman"/>
                <a:cs typeface="Delicious-Roman"/>
              </a:rPr>
              <a:t>Extended</a:t>
            </a:r>
            <a:r>
              <a:rPr lang="en-US" sz="3200" dirty="0" smtClean="0">
                <a:latin typeface="Delicious-Roman"/>
                <a:cs typeface="Delicious-Roman"/>
              </a:rPr>
              <a:t> </a:t>
            </a:r>
            <a:r>
              <a:rPr lang="en-US" sz="2800" dirty="0" err="1">
                <a:solidFill>
                  <a:srgbClr val="B53746"/>
                </a:solidFill>
                <a:latin typeface="Delicious-Roman"/>
                <a:cs typeface="Delicious-Roman"/>
              </a:rPr>
              <a:t>crowdsource</a:t>
            </a:r>
            <a:r>
              <a:rPr lang="en-US" sz="2800" dirty="0">
                <a:solidFill>
                  <a:srgbClr val="B53746"/>
                </a:solidFill>
                <a:latin typeface="Delicious-Roman"/>
                <a:cs typeface="Delicious-Roman"/>
              </a:rPr>
              <a:t> infrastructure</a:t>
            </a:r>
          </a:p>
        </p:txBody>
      </p:sp>
    </p:spTree>
    <p:extLst>
      <p:ext uri="{BB962C8B-B14F-4D97-AF65-F5344CB8AC3E}">
        <p14:creationId xmlns:p14="http://schemas.microsoft.com/office/powerpoint/2010/main" val="40517332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6149" y="247093"/>
            <a:ext cx="6653156" cy="1236295"/>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380280" y="599115"/>
            <a:ext cx="6290277" cy="523220"/>
          </a:xfrm>
          <a:prstGeom prst="rect">
            <a:avLst/>
          </a:prstGeom>
          <a:noFill/>
        </p:spPr>
        <p:txBody>
          <a:bodyPr wrap="square" rtlCol="0">
            <a:spAutoFit/>
          </a:bodyPr>
          <a:lstStyle/>
          <a:p>
            <a:r>
              <a:rPr lang="en-US" sz="2800" dirty="0" smtClean="0">
                <a:solidFill>
                  <a:srgbClr val="B53746"/>
                </a:solidFill>
                <a:latin typeface="Delicious-Roman"/>
                <a:cs typeface="Delicious-Roman"/>
              </a:rPr>
              <a:t>Ash dieback: a lethal disease of ash trees </a:t>
            </a:r>
            <a:endParaRPr lang="en-US" sz="2800" dirty="0">
              <a:solidFill>
                <a:srgbClr val="B53746"/>
              </a:solidFill>
              <a:latin typeface="Delicious-Roman"/>
              <a:cs typeface="Delicious-Roman"/>
            </a:endParaRPr>
          </a:p>
        </p:txBody>
      </p:sp>
      <p:sp>
        <p:nvSpPr>
          <p:cNvPr id="11" name="Rectangle 10" descr="IMG_0307"/>
          <p:cNvSpPr/>
          <p:nvPr/>
        </p:nvSpPr>
        <p:spPr>
          <a:xfrm>
            <a:off x="1452601" y="2037469"/>
            <a:ext cx="4737676" cy="4621768"/>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solidFill>
              <a:schemeClr val="tx1"/>
            </a:solidFill>
          </a:ln>
          <a:effectLst>
            <a:outerShdw blurRad="50800" dist="38100" dir="2700000" algn="tl" rotWithShape="0">
              <a:srgbClr val="000000">
                <a:alpha val="43000"/>
              </a:srgbClr>
            </a:outerShdw>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190277" y="2037469"/>
            <a:ext cx="2694228" cy="2582840"/>
          </a:xfrm>
          <a:prstGeom prst="rect">
            <a:avLst/>
          </a:prstGeom>
          <a:ln>
            <a:solidFill>
              <a:schemeClr val="tx1"/>
            </a:solidFill>
          </a:ln>
          <a:effectLst>
            <a:outerShdw blurRad="50800" dist="38100" dir="2700000" algn="tl" rotWithShape="0">
              <a:srgbClr val="000000">
                <a:alpha val="43000"/>
              </a:srgbClr>
            </a:outerShdw>
          </a:effectLst>
        </p:spPr>
      </p:pic>
      <p:pic>
        <p:nvPicPr>
          <p:cNvPr id="13" name="Picture 12"/>
          <p:cNvPicPr>
            <a:picLocks noChangeAspect="1"/>
          </p:cNvPicPr>
          <p:nvPr/>
        </p:nvPicPr>
        <p:blipFill rotWithShape="1">
          <a:blip r:embed="rId5"/>
          <a:srcRect t="24322"/>
          <a:stretch/>
        </p:blipFill>
        <p:spPr>
          <a:xfrm>
            <a:off x="6190277" y="4620309"/>
            <a:ext cx="2694228" cy="2038927"/>
          </a:xfrm>
          <a:prstGeom prst="rect">
            <a:avLst/>
          </a:prstGeom>
          <a:ln>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9607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7774" y="81297"/>
            <a:ext cx="8089662" cy="921293"/>
          </a:xfrm>
          <a:prstGeom prst="rect">
            <a:avLst/>
          </a:prstGeom>
          <a:solidFill>
            <a:srgbClr val="43C4B7"/>
          </a:solidFill>
          <a:ln>
            <a:solidFill>
              <a:srgbClr val="43C4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916" y="165809"/>
            <a:ext cx="8736908" cy="659792"/>
          </a:xfrm>
        </p:spPr>
        <p:txBody>
          <a:bodyPr>
            <a:noAutofit/>
          </a:bodyPr>
          <a:lstStyle/>
          <a:p>
            <a:pPr marL="0" indent="0">
              <a:buNone/>
            </a:pPr>
            <a:r>
              <a:rPr lang="en-US" sz="2800" dirty="0">
                <a:latin typeface="Delicious-Roman"/>
                <a:cs typeface="Delicious-Roman"/>
              </a:rPr>
              <a:t>c</a:t>
            </a:r>
            <a:r>
              <a:rPr lang="en-US" sz="2800" dirty="0" smtClean="0">
                <a:latin typeface="Delicious-Roman"/>
                <a:cs typeface="Delicious-Roman"/>
              </a:rPr>
              <a:t>ertification of contribution through badge collections</a:t>
            </a:r>
            <a:endParaRPr lang="en-US" sz="2800" dirty="0">
              <a:latin typeface="Delicious-Roman"/>
              <a:cs typeface="Delicious-Roman"/>
            </a:endParaRPr>
          </a:p>
        </p:txBody>
      </p:sp>
      <p:sp>
        <p:nvSpPr>
          <p:cNvPr id="11" name="Rectangle 10"/>
          <p:cNvSpPr/>
          <p:nvPr/>
        </p:nvSpPr>
        <p:spPr>
          <a:xfrm>
            <a:off x="6079294" y="5177141"/>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6" name="Group 15"/>
          <p:cNvGrpSpPr/>
          <p:nvPr/>
        </p:nvGrpSpPr>
        <p:grpSpPr>
          <a:xfrm>
            <a:off x="2562437" y="1760105"/>
            <a:ext cx="6005015" cy="3295138"/>
            <a:chOff x="3302670" y="2484197"/>
            <a:chExt cx="4963974" cy="2920977"/>
          </a:xfrm>
        </p:grpSpPr>
        <p:sp>
          <p:nvSpPr>
            <p:cNvPr id="7" name="Rounded Rectangle 6"/>
            <p:cNvSpPr/>
            <p:nvPr/>
          </p:nvSpPr>
          <p:spPr>
            <a:xfrm>
              <a:off x="3487142" y="2484197"/>
              <a:ext cx="4779502" cy="2920977"/>
            </a:xfrm>
            <a:prstGeom prst="roundRect">
              <a:avLst/>
            </a:prstGeom>
            <a:solidFill>
              <a:schemeClr val="tx1">
                <a:lumMod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3835628" y="2484197"/>
              <a:ext cx="2911400" cy="980250"/>
            </a:xfrm>
            <a:prstGeom prst="rect">
              <a:avLst/>
            </a:prstGeom>
          </p:spPr>
        </p:pic>
        <p:pic>
          <p:nvPicPr>
            <p:cNvPr id="5" name="Picture 4"/>
            <p:cNvPicPr>
              <a:picLocks noChangeAspect="1"/>
            </p:cNvPicPr>
            <p:nvPr/>
          </p:nvPicPr>
          <p:blipFill>
            <a:blip r:embed="rId4"/>
            <a:stretch>
              <a:fillRect/>
            </a:stretch>
          </p:blipFill>
          <p:spPr>
            <a:xfrm>
              <a:off x="3398044" y="3464447"/>
              <a:ext cx="2923029" cy="965696"/>
            </a:xfrm>
            <a:prstGeom prst="rect">
              <a:avLst/>
            </a:prstGeom>
          </p:spPr>
        </p:pic>
        <p:pic>
          <p:nvPicPr>
            <p:cNvPr id="6" name="Picture 5"/>
            <p:cNvPicPr>
              <a:picLocks noChangeAspect="1"/>
            </p:cNvPicPr>
            <p:nvPr/>
          </p:nvPicPr>
          <p:blipFill>
            <a:blip r:embed="rId5"/>
            <a:stretch>
              <a:fillRect/>
            </a:stretch>
          </p:blipFill>
          <p:spPr>
            <a:xfrm>
              <a:off x="3302670" y="4352164"/>
              <a:ext cx="3444357" cy="1053010"/>
            </a:xfrm>
            <a:prstGeom prst="rect">
              <a:avLst/>
            </a:prstGeom>
          </p:spPr>
        </p:pic>
        <p:sp>
          <p:nvSpPr>
            <p:cNvPr id="10" name="TextBox 9"/>
            <p:cNvSpPr txBox="1"/>
            <p:nvPr/>
          </p:nvSpPr>
          <p:spPr>
            <a:xfrm>
              <a:off x="6343510" y="2580889"/>
              <a:ext cx="1171644" cy="620517"/>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399969" y="3594754"/>
              <a:ext cx="1284041" cy="620517"/>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399969" y="4556103"/>
              <a:ext cx="1757467" cy="620517"/>
            </a:xfrm>
            <a:prstGeom prst="rect">
              <a:avLst/>
            </a:prstGeom>
            <a:noFill/>
          </p:spPr>
          <p:txBody>
            <a:bodyPr wrap="square" rtlCol="0">
              <a:spAutoFit/>
            </a:bodyPr>
            <a:lstStyle/>
            <a:p>
              <a:r>
                <a:rPr lang="en-US" sz="3600" dirty="0" smtClean="0"/>
                <a:t>display</a:t>
              </a:r>
              <a:endParaRPr lang="en-US" sz="3600" dirty="0"/>
            </a:p>
          </p:txBody>
        </p:sp>
      </p:grpSp>
      <p:pic>
        <p:nvPicPr>
          <p:cNvPr id="18" name="Picture 17"/>
          <p:cNvPicPr>
            <a:picLocks noChangeAspect="1"/>
          </p:cNvPicPr>
          <p:nvPr/>
        </p:nvPicPr>
        <p:blipFill>
          <a:blip r:embed="rId6"/>
          <a:stretch>
            <a:fillRect/>
          </a:stretch>
        </p:blipFill>
        <p:spPr>
          <a:xfrm>
            <a:off x="67774" y="4451213"/>
            <a:ext cx="1350405" cy="1466341"/>
          </a:xfrm>
          <a:prstGeom prst="rect">
            <a:avLst/>
          </a:prstGeom>
          <a:effectLst>
            <a:softEdge rad="50800"/>
          </a:effectLst>
        </p:spPr>
      </p:pic>
      <p:sp>
        <p:nvSpPr>
          <p:cNvPr id="19" name="Rectangle 18"/>
          <p:cNvSpPr/>
          <p:nvPr/>
        </p:nvSpPr>
        <p:spPr>
          <a:xfrm>
            <a:off x="67773" y="6073513"/>
            <a:ext cx="8340403" cy="646331"/>
          </a:xfrm>
          <a:prstGeom prst="rect">
            <a:avLst/>
          </a:prstGeom>
        </p:spPr>
        <p:txBody>
          <a:bodyPr wrap="square">
            <a:spAutoFit/>
          </a:bodyPr>
          <a:lstStyle/>
          <a:p>
            <a:r>
              <a:rPr lang="en-US" b="1" dirty="0"/>
              <a:t>Merit</a:t>
            </a:r>
            <a:r>
              <a:rPr lang="en-US" dirty="0"/>
              <a:t>: A web app for issuing Mozilla Open Badges built on </a:t>
            </a:r>
            <a:r>
              <a:rPr lang="en-US" dirty="0" smtClean="0"/>
              <a:t>Java Play </a:t>
            </a:r>
            <a:r>
              <a:rPr lang="en-US" dirty="0"/>
              <a:t>Framework </a:t>
            </a:r>
            <a:r>
              <a:rPr lang="en-US" dirty="0" smtClean="0"/>
              <a:t>2        https://</a:t>
            </a:r>
            <a:r>
              <a:rPr lang="en-US" dirty="0" err="1" smtClean="0"/>
              <a:t>github.com</a:t>
            </a:r>
            <a:r>
              <a:rPr lang="en-US" dirty="0" smtClean="0"/>
              <a:t>/</a:t>
            </a:r>
            <a:r>
              <a:rPr lang="en-US" dirty="0" err="1" smtClean="0"/>
              <a:t>wookoouk</a:t>
            </a:r>
            <a:r>
              <a:rPr lang="en-US" dirty="0" smtClean="0"/>
              <a:t>/merit</a:t>
            </a:r>
            <a:endParaRPr lang="en-US" u="sng" dirty="0"/>
          </a:p>
        </p:txBody>
      </p:sp>
    </p:spTree>
    <p:extLst>
      <p:ext uri="{BB962C8B-B14F-4D97-AF65-F5344CB8AC3E}">
        <p14:creationId xmlns:p14="http://schemas.microsoft.com/office/powerpoint/2010/main" val="14472961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0103" y="304095"/>
            <a:ext cx="7535708" cy="1056825"/>
          </a:xfrm>
          <a:prstGeom prst="rect">
            <a:avLst/>
          </a:prstGeom>
          <a:solidFill>
            <a:srgbClr val="43C4B7"/>
          </a:solidFill>
          <a:ln>
            <a:solidFill>
              <a:srgbClr val="43C4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momtoc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824" y="1778300"/>
            <a:ext cx="4557059" cy="4557059"/>
          </a:xfrm>
          <a:prstGeom prst="rect">
            <a:avLst/>
          </a:prstGeom>
        </p:spPr>
      </p:pic>
      <p:sp>
        <p:nvSpPr>
          <p:cNvPr id="16" name="Rectangle 1"/>
          <p:cNvSpPr>
            <a:spLocks/>
          </p:cNvSpPr>
          <p:nvPr/>
        </p:nvSpPr>
        <p:spPr bwMode="auto">
          <a:xfrm>
            <a:off x="251520" y="491990"/>
            <a:ext cx="696344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4400" dirty="0" smtClean="0">
                <a:latin typeface="Delicious-Heavy"/>
                <a:ea typeface="+mj-ea"/>
                <a:cs typeface="Delicious-Heavy"/>
              </a:rPr>
              <a:t>Citizen Science – People Power</a:t>
            </a:r>
            <a:endParaRPr lang="en-US" dirty="0">
              <a:solidFill>
                <a:schemeClr val="tx1"/>
              </a:solidFill>
              <a:latin typeface="Delicious-Heavy"/>
              <a:ea typeface="ＭＳ Ｐゴシック" charset="0"/>
              <a:cs typeface="Delicious-Heavy"/>
            </a:endParaRPr>
          </a:p>
        </p:txBody>
      </p:sp>
    </p:spTree>
    <p:extLst>
      <p:ext uri="{BB962C8B-B14F-4D97-AF65-F5344CB8AC3E}">
        <p14:creationId xmlns:p14="http://schemas.microsoft.com/office/powerpoint/2010/main" val="9041195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94515" y="248379"/>
            <a:ext cx="7049486" cy="1629043"/>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317334" y="464607"/>
            <a:ext cx="6667923" cy="1200329"/>
          </a:xfrm>
          <a:prstGeom prst="rect">
            <a:avLst/>
          </a:prstGeom>
          <a:noFill/>
        </p:spPr>
        <p:txBody>
          <a:bodyPr wrap="square" rtlCol="0">
            <a:spAutoFit/>
          </a:bodyPr>
          <a:lstStyle/>
          <a:p>
            <a:r>
              <a:rPr lang="en-US" sz="3600" dirty="0" smtClean="0">
                <a:solidFill>
                  <a:srgbClr val="B53746"/>
                </a:solidFill>
                <a:latin typeface="Delicious-Roman"/>
                <a:cs typeface="Delicious-Roman"/>
              </a:rPr>
              <a:t>humans are smart, numerous and love games </a:t>
            </a:r>
            <a:endParaRPr lang="en-US" sz="3600" dirty="0">
              <a:solidFill>
                <a:srgbClr val="B53746"/>
              </a:solidFill>
              <a:latin typeface="Delicious-Roman"/>
              <a:cs typeface="Delicious-Roman"/>
            </a:endParaRPr>
          </a:p>
        </p:txBody>
      </p:sp>
      <p:pic>
        <p:nvPicPr>
          <p:cNvPr id="6" name="Picture 5" descr="tumblr_m53vyqvwZ91qh1z3go1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43" y="2122664"/>
            <a:ext cx="6863548" cy="4557825"/>
          </a:xfrm>
          <a:prstGeom prst="rect">
            <a:avLst/>
          </a:prstGeom>
        </p:spPr>
      </p:pic>
    </p:spTree>
    <p:extLst>
      <p:ext uri="{BB962C8B-B14F-4D97-AF65-F5344CB8AC3E}">
        <p14:creationId xmlns:p14="http://schemas.microsoft.com/office/powerpoint/2010/main" val="11808263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Team Cooper\03 - Marketing\press releases\Fraxinu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69" y="215638"/>
            <a:ext cx="2704960" cy="9923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Team Cooper\03 - Marketing\press releases\Fraxinus\logosba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24" y="5351729"/>
            <a:ext cx="9433048" cy="17496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86175" y="392009"/>
            <a:ext cx="4838885" cy="461665"/>
          </a:xfrm>
          <a:prstGeom prst="rect">
            <a:avLst/>
          </a:prstGeom>
          <a:noFill/>
        </p:spPr>
        <p:txBody>
          <a:bodyPr wrap="none" rtlCol="0">
            <a:spAutoFit/>
          </a:bodyPr>
          <a:lstStyle/>
          <a:p>
            <a:r>
              <a:rPr lang="en-US" sz="2400" dirty="0" smtClean="0"/>
              <a:t>http://</a:t>
            </a:r>
            <a:r>
              <a:rPr lang="en-US" sz="2400" dirty="0" err="1" smtClean="0"/>
              <a:t>apps.facebook.com</a:t>
            </a:r>
            <a:r>
              <a:rPr lang="en-US" sz="2400" dirty="0" smtClean="0"/>
              <a:t>/</a:t>
            </a:r>
            <a:r>
              <a:rPr lang="en-US" sz="2400" dirty="0" err="1" smtClean="0"/>
              <a:t>fraxinus</a:t>
            </a:r>
            <a:endParaRPr lang="en-US" sz="2400" dirty="0"/>
          </a:p>
        </p:txBody>
      </p:sp>
      <p:pic>
        <p:nvPicPr>
          <p:cNvPr id="5" name="Picture 2" descr="C:\Users\Emma\Desktop\TeamCooperRussSpeech\3_screengra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641" y="1442535"/>
            <a:ext cx="6439516" cy="401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7787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0114" y="2105441"/>
            <a:ext cx="7000795" cy="43609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0103" y="304095"/>
            <a:ext cx="7535708" cy="1056825"/>
          </a:xfrm>
          <a:prstGeom prst="rect">
            <a:avLst/>
          </a:prstGeom>
          <a:solidFill>
            <a:srgbClr val="43C4B7"/>
          </a:solidFill>
          <a:ln>
            <a:solidFill>
              <a:srgbClr val="43C4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1"/>
          <p:cNvSpPr>
            <a:spLocks/>
          </p:cNvSpPr>
          <p:nvPr/>
        </p:nvSpPr>
        <p:spPr bwMode="auto">
          <a:xfrm>
            <a:off x="251520" y="491990"/>
            <a:ext cx="668131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sz="4400" dirty="0">
                <a:latin typeface="Delicious-Roman"/>
                <a:ea typeface="+mj-ea"/>
                <a:cs typeface="Delicious-Roman"/>
              </a:rPr>
              <a:t>c</a:t>
            </a:r>
            <a:r>
              <a:rPr lang="en-US" sz="4400" dirty="0" smtClean="0">
                <a:latin typeface="Delicious-Roman"/>
                <a:ea typeface="+mj-ea"/>
                <a:cs typeface="Delicious-Roman"/>
              </a:rPr>
              <a:t>ompetition helps re-analysis</a:t>
            </a:r>
            <a:endParaRPr lang="en-US" dirty="0">
              <a:solidFill>
                <a:schemeClr val="tx1"/>
              </a:solidFill>
              <a:latin typeface="Delicious-Roman"/>
              <a:ea typeface="ＭＳ Ｐゴシック" charset="0"/>
              <a:cs typeface="Delicious-Roman"/>
            </a:endParaRPr>
          </a:p>
        </p:txBody>
      </p:sp>
    </p:spTree>
    <p:extLst>
      <p:ext uri="{BB962C8B-B14F-4D97-AF65-F5344CB8AC3E}">
        <p14:creationId xmlns:p14="http://schemas.microsoft.com/office/powerpoint/2010/main" val="19717482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882" y="1924812"/>
            <a:ext cx="4392706" cy="3416320"/>
          </a:xfrm>
          <a:prstGeom prst="rect">
            <a:avLst/>
          </a:prstGeom>
          <a:noFill/>
        </p:spPr>
        <p:txBody>
          <a:bodyPr wrap="square" rtlCol="0">
            <a:spAutoFit/>
          </a:bodyPr>
          <a:lstStyle/>
          <a:p>
            <a:r>
              <a:rPr lang="en-US" sz="2400" dirty="0" smtClean="0">
                <a:latin typeface="Delicious-Roman"/>
                <a:cs typeface="Delicious-Roman"/>
              </a:rPr>
              <a:t>&gt;18 k unique players (36k visits)</a:t>
            </a:r>
          </a:p>
          <a:p>
            <a:r>
              <a:rPr lang="en-US" sz="2400" dirty="0" smtClean="0">
                <a:latin typeface="Delicious-Roman"/>
                <a:cs typeface="Delicious-Roman"/>
              </a:rPr>
              <a:t>126 different countries</a:t>
            </a:r>
          </a:p>
          <a:p>
            <a:r>
              <a:rPr lang="en-US" sz="2400" dirty="0">
                <a:latin typeface="Delicious-Roman"/>
                <a:cs typeface="Delicious-Roman"/>
              </a:rPr>
              <a:t>&gt;</a:t>
            </a:r>
            <a:r>
              <a:rPr lang="en-US" sz="2400" dirty="0" smtClean="0">
                <a:latin typeface="Delicious-Roman"/>
                <a:cs typeface="Delicious-Roman"/>
              </a:rPr>
              <a:t>100 players at a time</a:t>
            </a:r>
          </a:p>
          <a:p>
            <a:endParaRPr lang="en-US" sz="2400" dirty="0" smtClean="0">
              <a:latin typeface="Delicious-Roman"/>
              <a:cs typeface="Delicious-Roman"/>
            </a:endParaRPr>
          </a:p>
          <a:p>
            <a:r>
              <a:rPr lang="en-US" sz="2400" dirty="0" smtClean="0">
                <a:latin typeface="Delicious-Roman"/>
                <a:cs typeface="Delicious-Roman"/>
              </a:rPr>
              <a:t>Each of 10, 000 patterns played – some retired </a:t>
            </a:r>
          </a:p>
          <a:p>
            <a:endParaRPr lang="en-US" sz="2400" dirty="0">
              <a:latin typeface="Delicious-Roman"/>
              <a:cs typeface="Delicious-Roman"/>
            </a:endParaRPr>
          </a:p>
          <a:p>
            <a:r>
              <a:rPr lang="en-US" sz="2400" dirty="0" smtClean="0">
                <a:latin typeface="Delicious-Roman"/>
                <a:cs typeface="Delicious-Roman"/>
              </a:rPr>
              <a:t>Average game time – 18mins</a:t>
            </a:r>
            <a:endParaRPr lang="en-US" sz="2400" dirty="0">
              <a:latin typeface="Delicious-Roman"/>
              <a:cs typeface="Delicious-Roman"/>
            </a:endParaRPr>
          </a:p>
          <a:p>
            <a:pPr marL="285750" indent="-285750">
              <a:buFont typeface="Wingdings" charset="0"/>
              <a:buChar char="Ø"/>
            </a:pPr>
            <a:endParaRPr lang="en-US" sz="2400" dirty="0">
              <a:latin typeface="Delicious-Roman"/>
              <a:cs typeface="Delicious-Roman"/>
            </a:endParaRPr>
          </a:p>
        </p:txBody>
      </p:sp>
      <p:pic>
        <p:nvPicPr>
          <p:cNvPr id="4" name="Picture 3" descr="leader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588" y="1901923"/>
            <a:ext cx="4253020" cy="4821605"/>
          </a:xfrm>
          <a:prstGeom prst="rect">
            <a:avLst/>
          </a:prstGeom>
        </p:spPr>
      </p:pic>
      <p:sp>
        <p:nvSpPr>
          <p:cNvPr id="5" name="Rectangle 4"/>
          <p:cNvSpPr/>
          <p:nvPr/>
        </p:nvSpPr>
        <p:spPr>
          <a:xfrm>
            <a:off x="283882" y="224117"/>
            <a:ext cx="4796118" cy="97117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8913" y="416571"/>
            <a:ext cx="453167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Lots of people are playing</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9712340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8380"/>
            <a:ext cx="7515412" cy="1241828"/>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44912" y="369002"/>
            <a:ext cx="7370499" cy="954107"/>
          </a:xfrm>
          <a:prstGeom prst="rect">
            <a:avLst/>
          </a:prstGeom>
          <a:noFill/>
        </p:spPr>
        <p:txBody>
          <a:bodyPr wrap="square" rtlCol="0">
            <a:spAutoFit/>
          </a:bodyPr>
          <a:lstStyle/>
          <a:p>
            <a:r>
              <a:rPr lang="en-US" sz="2800" dirty="0" smtClean="0">
                <a:solidFill>
                  <a:srgbClr val="B53746"/>
                </a:solidFill>
                <a:latin typeface="Delicious-Roman"/>
                <a:cs typeface="Delicious-Roman"/>
              </a:rPr>
              <a:t>The game of science needs to change to be useful in emergencies</a:t>
            </a:r>
            <a:endParaRPr lang="en-US" sz="2800" dirty="0">
              <a:solidFill>
                <a:srgbClr val="B53746"/>
              </a:solidFill>
              <a:latin typeface="Delicious-Roman"/>
              <a:cs typeface="Delicious-Roman"/>
            </a:endParaRPr>
          </a:p>
        </p:txBody>
      </p:sp>
      <p:pic>
        <p:nvPicPr>
          <p:cNvPr id="7" name="Picture 6" descr="ash_2422271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513" y="2275490"/>
            <a:ext cx="6995124" cy="4366311"/>
          </a:xfrm>
          <a:prstGeom prst="rect">
            <a:avLst/>
          </a:prstGeom>
        </p:spPr>
      </p:pic>
    </p:spTree>
    <p:extLst>
      <p:ext uri="{BB962C8B-B14F-4D97-AF65-F5344CB8AC3E}">
        <p14:creationId xmlns:p14="http://schemas.microsoft.com/office/powerpoint/2010/main" val="44908066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5221" y="3832125"/>
            <a:ext cx="2614208" cy="3025875"/>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516331" y="1631522"/>
            <a:ext cx="2265864" cy="4708981"/>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p>
          <a:p>
            <a:r>
              <a:rPr lang="en-US" sz="2000" dirty="0" smtClean="0">
                <a:latin typeface="Delicious-Roman"/>
                <a:cs typeface="Delicious-Roman"/>
              </a:rPr>
              <a:t>Rachael Glover</a:t>
            </a:r>
          </a:p>
          <a:p>
            <a:endParaRPr lang="en-US" sz="2000" dirty="0" smtClean="0">
              <a:latin typeface="Delicious-Roman"/>
              <a:cs typeface="Delicious-Roman"/>
            </a:endParaRPr>
          </a:p>
          <a:p>
            <a:r>
              <a:rPr lang="en-US" sz="2000" dirty="0" smtClean="0">
                <a:latin typeface="Delicious-Roman"/>
                <a:cs typeface="Delicious-Roman"/>
              </a:rPr>
              <a:t>Team Cooper</a:t>
            </a:r>
          </a:p>
          <a:p>
            <a:endParaRPr lang="en-US" sz="2000" dirty="0">
              <a:latin typeface="Delicious-Roman"/>
              <a:cs typeface="Delicious-Roman"/>
            </a:endParaRPr>
          </a:p>
          <a:p>
            <a:r>
              <a:rPr lang="en-US" sz="2000" dirty="0" smtClean="0">
                <a:latin typeface="Delicious-Roman"/>
                <a:cs typeface="Delicious-Roman"/>
              </a:rPr>
              <a:t>Thomas Down</a:t>
            </a:r>
          </a:p>
          <a:p>
            <a:endParaRPr lang="en-US" sz="2000" dirty="0"/>
          </a:p>
        </p:txBody>
      </p:sp>
      <p:pic>
        <p:nvPicPr>
          <p:cNvPr id="12" name="Picture 11"/>
          <p:cNvPicPr>
            <a:picLocks noChangeAspect="1"/>
          </p:cNvPicPr>
          <p:nvPr/>
        </p:nvPicPr>
        <p:blipFill>
          <a:blip r:embed="rId3" cstate="print"/>
          <a:stretch>
            <a:fillRect/>
          </a:stretch>
        </p:blipFill>
        <p:spPr>
          <a:xfrm>
            <a:off x="6612795" y="5765794"/>
            <a:ext cx="2396363" cy="904288"/>
          </a:xfrm>
          <a:prstGeom prst="rect">
            <a:avLst/>
          </a:prstGeom>
        </p:spPr>
      </p:pic>
      <p:sp>
        <p:nvSpPr>
          <p:cNvPr id="8" name="Title 1"/>
          <p:cNvSpPr>
            <a:spLocks noGrp="1"/>
          </p:cNvSpPr>
          <p:nvPr>
            <p:ph type="ctrTitle"/>
          </p:nvPr>
        </p:nvSpPr>
        <p:spPr>
          <a:xfrm>
            <a:off x="0" y="24357"/>
            <a:ext cx="9144000" cy="874585"/>
          </a:xfrm>
        </p:spPr>
        <p:txBody>
          <a:bodyPr>
            <a:normAutofit/>
          </a:bodyPr>
          <a:lstStyle/>
          <a:p>
            <a:r>
              <a:rPr lang="en-US" dirty="0" smtClean="0">
                <a:latin typeface="Delicious-Bold"/>
                <a:cs typeface="Delicious-Bold"/>
              </a:rPr>
              <a:t>acknowledgements</a:t>
            </a:r>
            <a:endParaRPr lang="en-US" dirty="0">
              <a:latin typeface="Delicious-Bold"/>
              <a:cs typeface="Delicious-Bold"/>
            </a:endParaRPr>
          </a:p>
        </p:txBody>
      </p:sp>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026" y="4005804"/>
            <a:ext cx="1670667" cy="1670667"/>
          </a:xfrm>
          <a:prstGeom prst="rect">
            <a:avLst/>
          </a:prstGeom>
          <a:solidFill>
            <a:schemeClr val="tx1"/>
          </a:solidFill>
        </p:spPr>
      </p:pic>
      <p:sp>
        <p:nvSpPr>
          <p:cNvPr id="13" name="TextBox 12"/>
          <p:cNvSpPr txBox="1"/>
          <p:nvPr/>
        </p:nvSpPr>
        <p:spPr>
          <a:xfrm>
            <a:off x="6390065" y="1631522"/>
            <a:ext cx="2619093" cy="2246769"/>
          </a:xfrm>
          <a:prstGeom prst="rect">
            <a:avLst/>
          </a:prstGeom>
          <a:noFill/>
        </p:spPr>
        <p:txBody>
          <a:bodyPr wrap="square" rtlCol="0">
            <a:spAutoFit/>
          </a:bodyPr>
          <a:lstStyle/>
          <a:p>
            <a:r>
              <a:rPr lang="en-US" sz="2000" dirty="0">
                <a:latin typeface="Delicious-Roman"/>
                <a:cs typeface="Delicious-Roman"/>
              </a:rPr>
              <a:t>e</a:t>
            </a:r>
            <a:r>
              <a:rPr lang="en-US" sz="2000" dirty="0" smtClean="0">
                <a:latin typeface="Delicious-Roman"/>
                <a:cs typeface="Delicious-Roman"/>
              </a:rPr>
              <a:t>veryone on </a:t>
            </a:r>
            <a:r>
              <a:rPr lang="en-US" sz="2000" dirty="0" err="1" smtClean="0">
                <a:latin typeface="Delicious-Roman"/>
                <a:cs typeface="Delicious-Roman"/>
              </a:rPr>
              <a:t>oadb.tsl.ac.uk</a:t>
            </a:r>
            <a:endParaRPr lang="en-US" sz="2000" dirty="0" smtClean="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All players of </a:t>
            </a:r>
            <a:r>
              <a:rPr lang="en-US" sz="2000" dirty="0" err="1" smtClean="0">
                <a:latin typeface="Delicious-Roman"/>
                <a:cs typeface="Delicious-Roman"/>
              </a:rPr>
              <a:t>Fraxinus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sp>
        <p:nvSpPr>
          <p:cNvPr id="14" name="TextBox 13"/>
          <p:cNvSpPr txBox="1"/>
          <p:nvPr/>
        </p:nvSpPr>
        <p:spPr>
          <a:xfrm>
            <a:off x="185163" y="2420383"/>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a:latin typeface="Delicious-Roman"/>
              <a:cs typeface="Delicious-Roman"/>
            </a:endParaRP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757304"/>
            <a:ext cx="1729040" cy="663079"/>
          </a:xfrm>
          <a:prstGeom prst="rect">
            <a:avLst/>
          </a:prstGeom>
        </p:spPr>
      </p:pic>
      <p:pic>
        <p:nvPicPr>
          <p:cNvPr id="16" name="Picture 15"/>
          <p:cNvPicPr>
            <a:picLocks noChangeAspect="1"/>
          </p:cNvPicPr>
          <p:nvPr/>
        </p:nvPicPr>
        <p:blipFill>
          <a:blip r:embed="rId6"/>
          <a:stretch>
            <a:fillRect/>
          </a:stretch>
        </p:blipFill>
        <p:spPr>
          <a:xfrm>
            <a:off x="185163" y="3325451"/>
            <a:ext cx="2389742" cy="680353"/>
          </a:xfrm>
          <a:prstGeom prst="rect">
            <a:avLst/>
          </a:prstGeom>
          <a:solidFill>
            <a:schemeClr val="tx1"/>
          </a:solidFill>
        </p:spPr>
      </p:pic>
    </p:spTree>
    <p:extLst>
      <p:ext uri="{BB962C8B-B14F-4D97-AF65-F5344CB8AC3E}">
        <p14:creationId xmlns:p14="http://schemas.microsoft.com/office/powerpoint/2010/main" val="14429446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2616200" y="1993900"/>
            <a:ext cx="4051300" cy="40513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86266319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4536" y="224118"/>
            <a:ext cx="4835581" cy="1344705"/>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46824" y="2018602"/>
            <a:ext cx="5549200" cy="4570458"/>
          </a:xfrm>
          <a:prstGeom prst="rect">
            <a:avLst/>
          </a:prstGeom>
          <a:ln>
            <a:solidFill>
              <a:schemeClr val="tx1"/>
            </a:solidFill>
          </a:ln>
          <a:effectLst>
            <a:outerShdw blurRad="50800" dist="38100" dir="2700000" algn="tl" rotWithShape="0">
              <a:srgbClr val="000000">
                <a:alpha val="43000"/>
              </a:srgbClr>
            </a:outerShdw>
          </a:effectLst>
        </p:spPr>
      </p:pic>
      <p:sp>
        <p:nvSpPr>
          <p:cNvPr id="6" name="TextBox 5"/>
          <p:cNvSpPr txBox="1"/>
          <p:nvPr/>
        </p:nvSpPr>
        <p:spPr>
          <a:xfrm>
            <a:off x="214537" y="389939"/>
            <a:ext cx="4835580" cy="954107"/>
          </a:xfrm>
          <a:prstGeom prst="rect">
            <a:avLst/>
          </a:prstGeom>
          <a:noFill/>
        </p:spPr>
        <p:txBody>
          <a:bodyPr wrap="square" rtlCol="0">
            <a:spAutoFit/>
          </a:bodyPr>
          <a:lstStyle/>
          <a:p>
            <a:r>
              <a:rPr lang="en-US" sz="2800" i="1" dirty="0" err="1" smtClean="0">
                <a:solidFill>
                  <a:srgbClr val="B53746"/>
                </a:solidFill>
                <a:latin typeface="Delicious-Roman"/>
                <a:cs typeface="Delicious-Roman"/>
              </a:rPr>
              <a:t>Hymenoscyphus</a:t>
            </a:r>
            <a:r>
              <a:rPr lang="en-US" sz="2800" i="1" dirty="0" smtClean="0">
                <a:solidFill>
                  <a:srgbClr val="B53746"/>
                </a:solidFill>
                <a:latin typeface="Delicious-Roman"/>
                <a:cs typeface="Delicious-Roman"/>
              </a:rPr>
              <a:t> </a:t>
            </a:r>
            <a:r>
              <a:rPr lang="en-US" sz="2800" i="1" dirty="0" err="1" smtClean="0">
                <a:solidFill>
                  <a:srgbClr val="B53746"/>
                </a:solidFill>
                <a:latin typeface="Delicious-Roman"/>
                <a:cs typeface="Delicious-Roman"/>
              </a:rPr>
              <a:t>pseudoalbidus</a:t>
            </a:r>
            <a:endParaRPr lang="en-US" sz="2800" i="1" dirty="0" smtClean="0">
              <a:solidFill>
                <a:srgbClr val="B53746"/>
              </a:solidFill>
              <a:latin typeface="Delicious-Roman"/>
              <a:cs typeface="Delicious-Roman"/>
            </a:endParaRPr>
          </a:p>
          <a:p>
            <a:r>
              <a:rPr lang="en-US" sz="2800" i="1" dirty="0" smtClean="0">
                <a:solidFill>
                  <a:srgbClr val="B53746"/>
                </a:solidFill>
                <a:latin typeface="Delicious-Roman"/>
                <a:cs typeface="Delicious-Roman"/>
              </a:rPr>
              <a:t>(</a:t>
            </a:r>
            <a:r>
              <a:rPr lang="en-US" sz="2800" i="1" dirty="0" err="1" smtClean="0">
                <a:solidFill>
                  <a:srgbClr val="B53746"/>
                </a:solidFill>
                <a:latin typeface="Delicious-Roman"/>
                <a:cs typeface="Delicious-Roman"/>
              </a:rPr>
              <a:t>Chalara</a:t>
            </a:r>
            <a:r>
              <a:rPr lang="en-US" sz="2800" i="1" dirty="0" smtClean="0">
                <a:solidFill>
                  <a:srgbClr val="B53746"/>
                </a:solidFill>
                <a:latin typeface="Delicious-Roman"/>
                <a:cs typeface="Delicious-Roman"/>
              </a:rPr>
              <a:t> </a:t>
            </a:r>
            <a:r>
              <a:rPr lang="en-US" sz="2800" i="1" dirty="0" err="1" smtClean="0">
                <a:solidFill>
                  <a:srgbClr val="B53746"/>
                </a:solidFill>
                <a:latin typeface="Delicious-Roman"/>
                <a:cs typeface="Delicious-Roman"/>
              </a:rPr>
              <a:t>fraxinea</a:t>
            </a:r>
            <a:r>
              <a:rPr lang="en-US" sz="2800" i="1" dirty="0" smtClean="0">
                <a:solidFill>
                  <a:srgbClr val="B53746"/>
                </a:solidFill>
                <a:latin typeface="Delicious-Roman"/>
                <a:cs typeface="Delicious-Roman"/>
              </a:rPr>
              <a:t>)</a:t>
            </a:r>
            <a:endParaRPr lang="en-US" sz="2800" i="1" dirty="0">
              <a:solidFill>
                <a:srgbClr val="B53746"/>
              </a:solidFill>
              <a:latin typeface="Delicious-Roman"/>
              <a:cs typeface="Delicious-Roman"/>
            </a:endParaRPr>
          </a:p>
        </p:txBody>
      </p:sp>
    </p:spTree>
    <p:extLst>
      <p:ext uri="{BB962C8B-B14F-4D97-AF65-F5344CB8AC3E}">
        <p14:creationId xmlns:p14="http://schemas.microsoft.com/office/powerpoint/2010/main" val="36968049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50004" y="764371"/>
            <a:ext cx="4713276" cy="5828920"/>
          </a:xfrm>
          <a:prstGeom prst="rect">
            <a:avLst/>
          </a:prstGeom>
          <a:ln>
            <a:solidFill>
              <a:schemeClr val="tx1"/>
            </a:solidFill>
          </a:ln>
          <a:effectLst>
            <a:outerShdw blurRad="292100" dist="139700" dir="2700000" algn="tl" rotWithShape="0">
              <a:srgbClr val="333333">
                <a:alpha val="65000"/>
              </a:srgbClr>
            </a:outerShdw>
          </a:effectLst>
        </p:spPr>
      </p:pic>
      <p:sp>
        <p:nvSpPr>
          <p:cNvPr id="5" name="TextBox 4"/>
          <p:cNvSpPr txBox="1"/>
          <p:nvPr/>
        </p:nvSpPr>
        <p:spPr>
          <a:xfrm>
            <a:off x="162943" y="6298665"/>
            <a:ext cx="3198091" cy="369332"/>
          </a:xfrm>
          <a:prstGeom prst="rect">
            <a:avLst/>
          </a:prstGeom>
          <a:noFill/>
        </p:spPr>
        <p:txBody>
          <a:bodyPr wrap="square" rtlCol="0">
            <a:spAutoFit/>
          </a:bodyPr>
          <a:lstStyle/>
          <a:p>
            <a:r>
              <a:rPr lang="en-US" dirty="0" smtClean="0">
                <a:latin typeface="Monaco"/>
                <a:cs typeface="Monaco"/>
              </a:rPr>
              <a:t>http://</a:t>
            </a:r>
            <a:r>
              <a:rPr lang="en-US" dirty="0" err="1" smtClean="0">
                <a:latin typeface="Monaco"/>
                <a:cs typeface="Monaco"/>
              </a:rPr>
              <a:t>ashtag.org</a:t>
            </a:r>
            <a:endParaRPr lang="en-US" dirty="0">
              <a:latin typeface="Monaco"/>
              <a:cs typeface="Monaco"/>
            </a:endParaRPr>
          </a:p>
        </p:txBody>
      </p:sp>
      <p:sp>
        <p:nvSpPr>
          <p:cNvPr id="6" name="Rectangle 5"/>
          <p:cNvSpPr/>
          <p:nvPr/>
        </p:nvSpPr>
        <p:spPr>
          <a:xfrm>
            <a:off x="0" y="224118"/>
            <a:ext cx="4138706" cy="836706"/>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 y="389939"/>
            <a:ext cx="4835580" cy="523220"/>
          </a:xfrm>
          <a:prstGeom prst="rect">
            <a:avLst/>
          </a:prstGeom>
          <a:noFill/>
        </p:spPr>
        <p:txBody>
          <a:bodyPr wrap="square" rtlCol="0">
            <a:spAutoFit/>
          </a:bodyPr>
          <a:lstStyle/>
          <a:p>
            <a:r>
              <a:rPr lang="en-US" sz="2800" dirty="0" smtClean="0">
                <a:solidFill>
                  <a:srgbClr val="B53746"/>
                </a:solidFill>
                <a:latin typeface="Delicious-Roman"/>
                <a:cs typeface="Delicious-Roman"/>
              </a:rPr>
              <a:t>Across the country in a year</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10980029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48237" y="2543585"/>
            <a:ext cx="2973293" cy="2641749"/>
          </a:xfrm>
          <a:prstGeom prst="rect">
            <a:avLst/>
          </a:prstGeom>
          <a:noFill/>
        </p:spPr>
        <p:txBody>
          <a:bodyPr wrap="square" rtlCol="0">
            <a:spAutoFit/>
          </a:bodyPr>
          <a:lstStyle/>
          <a:p>
            <a:pPr algn="ctr">
              <a:lnSpc>
                <a:spcPct val="150000"/>
              </a:lnSpc>
            </a:pPr>
            <a:r>
              <a:rPr lang="en-US" sz="2800" u="sng" dirty="0" smtClean="0">
                <a:latin typeface="Delicious-Roman"/>
                <a:cs typeface="Delicious-Roman"/>
              </a:rPr>
              <a:t>Structure of science inhibits collaboration and sharing</a:t>
            </a:r>
            <a:endParaRPr lang="en-US" sz="2800" u="sng" dirty="0">
              <a:latin typeface="Delicious-Roman"/>
              <a:cs typeface="Delicious-Roman"/>
            </a:endParaRPr>
          </a:p>
        </p:txBody>
      </p:sp>
      <p:sp>
        <p:nvSpPr>
          <p:cNvPr id="10" name="Rectangle 9"/>
          <p:cNvSpPr/>
          <p:nvPr/>
        </p:nvSpPr>
        <p:spPr>
          <a:xfrm>
            <a:off x="94565" y="204674"/>
            <a:ext cx="5624293" cy="930856"/>
          </a:xfrm>
          <a:prstGeom prst="rect">
            <a:avLst/>
          </a:prstGeom>
          <a:solidFill>
            <a:srgbClr val="F95257"/>
          </a:solidFill>
          <a:ln>
            <a:solidFill>
              <a:srgbClr val="F9525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Delicious-Roman"/>
                <a:cs typeface="Delicious-Roman"/>
              </a:rPr>
              <a:t>Science is too slow in emergencies</a:t>
            </a:r>
            <a:endParaRPr lang="en-US" sz="2800" dirty="0">
              <a:latin typeface="Delicious-Roman"/>
              <a:cs typeface="Delicious-Roman"/>
            </a:endParaRPr>
          </a:p>
        </p:txBody>
      </p:sp>
      <p:pic>
        <p:nvPicPr>
          <p:cNvPr id="3" name="Picture 2"/>
          <p:cNvPicPr>
            <a:picLocks noChangeAspect="1"/>
          </p:cNvPicPr>
          <p:nvPr/>
        </p:nvPicPr>
        <p:blipFill>
          <a:blip r:embed="rId3"/>
          <a:stretch>
            <a:fillRect/>
          </a:stretch>
        </p:blipFill>
        <p:spPr>
          <a:xfrm>
            <a:off x="3924300" y="1801988"/>
            <a:ext cx="4787900" cy="4255911"/>
          </a:xfrm>
          <a:prstGeom prst="rect">
            <a:avLst/>
          </a:prstGeom>
        </p:spPr>
      </p:pic>
    </p:spTree>
    <p:extLst>
      <p:ext uri="{BB962C8B-B14F-4D97-AF65-F5344CB8AC3E}">
        <p14:creationId xmlns:p14="http://schemas.microsoft.com/office/powerpoint/2010/main" val="3947086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179984" y="1610351"/>
            <a:ext cx="5622274" cy="4216707"/>
          </a:xfrm>
          <a:prstGeom prst="rect">
            <a:avLst/>
          </a:prstGeom>
          <a:ln>
            <a:solidFill>
              <a:schemeClr val="tx1"/>
            </a:solidFill>
          </a:ln>
          <a:effectLst>
            <a:outerShdw blurRad="50800" dist="38100" dir="2700000" algn="tl" rotWithShape="0">
              <a:srgbClr val="000000">
                <a:alpha val="43000"/>
              </a:srgbClr>
            </a:outerShdw>
          </a:effectLst>
        </p:spPr>
      </p:pic>
      <p:sp>
        <p:nvSpPr>
          <p:cNvPr id="10" name="TextBox 9"/>
          <p:cNvSpPr txBox="1"/>
          <p:nvPr/>
        </p:nvSpPr>
        <p:spPr>
          <a:xfrm>
            <a:off x="182011" y="3636697"/>
            <a:ext cx="2719293" cy="830997"/>
          </a:xfrm>
          <a:prstGeom prst="rect">
            <a:avLst/>
          </a:prstGeom>
          <a:noFill/>
        </p:spPr>
        <p:txBody>
          <a:bodyPr wrap="square" rtlCol="0">
            <a:spAutoFit/>
          </a:bodyPr>
          <a:lstStyle/>
          <a:p>
            <a:pPr algn="ctr"/>
            <a:r>
              <a:rPr lang="en-US" sz="2400" dirty="0" smtClean="0">
                <a:latin typeface="Delicious-Roman"/>
                <a:cs typeface="Delicious-Roman"/>
              </a:rPr>
              <a:t>let the experts at the data</a:t>
            </a:r>
            <a:endParaRPr lang="en-US" sz="2400" dirty="0">
              <a:latin typeface="Delicious-Roman"/>
              <a:cs typeface="Delicious-Roman"/>
            </a:endParaRPr>
          </a:p>
        </p:txBody>
      </p:sp>
      <p:sp>
        <p:nvSpPr>
          <p:cNvPr id="12" name="TextBox 11"/>
          <p:cNvSpPr txBox="1"/>
          <p:nvPr/>
        </p:nvSpPr>
        <p:spPr>
          <a:xfrm>
            <a:off x="3932210" y="6050452"/>
            <a:ext cx="4456546" cy="461665"/>
          </a:xfrm>
          <a:prstGeom prst="rect">
            <a:avLst/>
          </a:prstGeom>
          <a:noFill/>
        </p:spPr>
        <p:txBody>
          <a:bodyPr wrap="square" rtlCol="0">
            <a:spAutoFit/>
          </a:bodyPr>
          <a:lstStyle/>
          <a:p>
            <a:r>
              <a:rPr lang="en-US" sz="2400" dirty="0" smtClean="0">
                <a:latin typeface="Delicious-Roman"/>
                <a:cs typeface="Delicious-Roman"/>
              </a:rPr>
              <a:t>“two heads are better than one”</a:t>
            </a:r>
            <a:endParaRPr lang="en-US" sz="2400" dirty="0">
              <a:latin typeface="Delicious-Roman"/>
              <a:cs typeface="Delicious-Roman"/>
            </a:endParaRPr>
          </a:p>
        </p:txBody>
      </p:sp>
      <p:sp>
        <p:nvSpPr>
          <p:cNvPr id="7" name="Rectangle 6"/>
          <p:cNvSpPr/>
          <p:nvPr/>
        </p:nvSpPr>
        <p:spPr>
          <a:xfrm>
            <a:off x="62481" y="298824"/>
            <a:ext cx="6377166"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182011" y="551504"/>
            <a:ext cx="6377166" cy="523220"/>
          </a:xfrm>
          <a:prstGeom prst="rect">
            <a:avLst/>
          </a:prstGeom>
          <a:noFill/>
        </p:spPr>
        <p:txBody>
          <a:bodyPr wrap="square" rtlCol="0">
            <a:spAutoFit/>
          </a:bodyPr>
          <a:lstStyle/>
          <a:p>
            <a:r>
              <a:rPr lang="en-US" sz="2800" dirty="0" err="1">
                <a:solidFill>
                  <a:srgbClr val="B53746"/>
                </a:solidFill>
                <a:latin typeface="Delicious-Roman"/>
                <a:cs typeface="Delicious-Roman"/>
              </a:rPr>
              <a:t>c</a:t>
            </a:r>
            <a:r>
              <a:rPr lang="en-US" sz="2800" dirty="0" err="1" smtClean="0">
                <a:solidFill>
                  <a:srgbClr val="B53746"/>
                </a:solidFill>
                <a:latin typeface="Delicious-Roman"/>
                <a:cs typeface="Delicious-Roman"/>
              </a:rPr>
              <a:t>rowdsourced</a:t>
            </a:r>
            <a:r>
              <a:rPr lang="en-US" sz="2800" dirty="0" smtClean="0">
                <a:solidFill>
                  <a:srgbClr val="B53746"/>
                </a:solidFill>
                <a:latin typeface="Delicious-Roman"/>
                <a:cs typeface="Delicious-Roman"/>
              </a:rPr>
              <a:t> analyses, open access data</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421206509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0103" y="2987625"/>
            <a:ext cx="2563912" cy="1569660"/>
          </a:xfrm>
          <a:prstGeom prst="rect">
            <a:avLst/>
          </a:prstGeom>
          <a:noFill/>
        </p:spPr>
        <p:txBody>
          <a:bodyPr wrap="square" rtlCol="0">
            <a:spAutoFit/>
          </a:bodyPr>
          <a:lstStyle/>
          <a:p>
            <a:r>
              <a:rPr lang="en-US" sz="2400" dirty="0" smtClean="0">
                <a:latin typeface="Delicious-Roman"/>
                <a:cs typeface="Delicious-Roman"/>
              </a:rPr>
              <a:t>let the experts review the results as they appear – live filtering</a:t>
            </a:r>
            <a:endParaRPr lang="en-US" sz="2400" dirty="0">
              <a:latin typeface="Delicious-Roman"/>
              <a:cs typeface="Delicious-Roman"/>
            </a:endParaRPr>
          </a:p>
        </p:txBody>
      </p:sp>
      <p:pic>
        <p:nvPicPr>
          <p:cNvPr id="4" name="Picture 3"/>
          <p:cNvPicPr>
            <a:picLocks noChangeAspect="1"/>
          </p:cNvPicPr>
          <p:nvPr/>
        </p:nvPicPr>
        <p:blipFill>
          <a:blip r:embed="rId3"/>
          <a:stretch>
            <a:fillRect/>
          </a:stretch>
        </p:blipFill>
        <p:spPr>
          <a:xfrm>
            <a:off x="3059630" y="1667919"/>
            <a:ext cx="5946826" cy="4806714"/>
          </a:xfrm>
          <a:prstGeom prst="rect">
            <a:avLst/>
          </a:prstGeom>
          <a:ln>
            <a:solidFill>
              <a:schemeClr val="tx1"/>
            </a:solidFill>
          </a:ln>
          <a:effectLst>
            <a:outerShdw blurRad="50800" dist="38100" dir="2700000" algn="tl" rotWithShape="0">
              <a:srgbClr val="000000">
                <a:alpha val="43000"/>
              </a:srgbClr>
            </a:outerShdw>
          </a:effectLst>
        </p:spPr>
      </p:pic>
      <p:sp>
        <p:nvSpPr>
          <p:cNvPr id="13" name="Rectangle 12"/>
          <p:cNvSpPr/>
          <p:nvPr/>
        </p:nvSpPr>
        <p:spPr>
          <a:xfrm>
            <a:off x="100103" y="96048"/>
            <a:ext cx="7535708" cy="1056825"/>
          </a:xfrm>
          <a:prstGeom prst="rect">
            <a:avLst/>
          </a:prstGeom>
          <a:solidFill>
            <a:srgbClr val="43C4B7"/>
          </a:solidFill>
          <a:ln>
            <a:solidFill>
              <a:srgbClr val="43C4B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11230" y="338172"/>
            <a:ext cx="7176766" cy="523220"/>
          </a:xfrm>
          <a:prstGeom prst="rect">
            <a:avLst/>
          </a:prstGeom>
          <a:noFill/>
        </p:spPr>
        <p:txBody>
          <a:bodyPr wrap="square" rtlCol="0">
            <a:spAutoFit/>
          </a:bodyPr>
          <a:lstStyle/>
          <a:p>
            <a:r>
              <a:rPr lang="en-US" sz="2800" dirty="0" smtClean="0">
                <a:latin typeface="Delicious-Roman"/>
                <a:cs typeface="Delicious-Roman"/>
              </a:rPr>
              <a:t>Live peer review – a global on-line lab meeting</a:t>
            </a:r>
            <a:endParaRPr lang="en-US" sz="2800" dirty="0">
              <a:latin typeface="Delicious-Roman"/>
              <a:cs typeface="Delicious-Roman"/>
            </a:endParaRPr>
          </a:p>
        </p:txBody>
      </p:sp>
    </p:spTree>
    <p:extLst>
      <p:ext uri="{BB962C8B-B14F-4D97-AF65-F5344CB8AC3E}">
        <p14:creationId xmlns:p14="http://schemas.microsoft.com/office/powerpoint/2010/main" val="28102246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0" y="109971"/>
            <a:ext cx="9144000" cy="1240847"/>
          </a:xfrm>
        </p:spPr>
        <p:txBody>
          <a:bodyPr>
            <a:normAutofit/>
          </a:bodyPr>
          <a:lstStyle/>
          <a:p>
            <a:r>
              <a:rPr lang="en-US" dirty="0" err="1" smtClean="0">
                <a:solidFill>
                  <a:schemeClr val="accent5">
                    <a:lumMod val="75000"/>
                  </a:schemeClr>
                </a:solidFill>
                <a:latin typeface="Helvetica"/>
              </a:rPr>
              <a:t>OpenAshDieBack</a:t>
            </a:r>
            <a:endParaRPr lang="en-US" dirty="0">
              <a:solidFill>
                <a:schemeClr val="accent5">
                  <a:lumMod val="75000"/>
                </a:schemeClr>
              </a:solidFill>
              <a:latin typeface="Helvetica"/>
            </a:endParaRPr>
          </a:p>
        </p:txBody>
      </p:sp>
      <p:sp>
        <p:nvSpPr>
          <p:cNvPr id="2" name="TextBox 1"/>
          <p:cNvSpPr txBox="1"/>
          <p:nvPr/>
        </p:nvSpPr>
        <p:spPr>
          <a:xfrm>
            <a:off x="1520666" y="6376319"/>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0666" y="1350818"/>
            <a:ext cx="7234863" cy="4894712"/>
          </a:xfrm>
          <a:prstGeom prst="rect">
            <a:avLst/>
          </a:prstGeom>
          <a:ln>
            <a:solidFill>
              <a:srgbClr val="000000"/>
            </a:solidFill>
          </a:ln>
          <a:effectLst>
            <a:outerShdw blurRad="292100" dist="139700" dir="2700000" algn="tl" rotWithShape="0">
              <a:srgbClr val="333333">
                <a:alpha val="65000"/>
              </a:srgbClr>
            </a:outerShdw>
          </a:effectLst>
        </p:spPr>
      </p:pic>
      <p:sp>
        <p:nvSpPr>
          <p:cNvPr id="6" name="Rectangle 5"/>
          <p:cNvSpPr/>
          <p:nvPr/>
        </p:nvSpPr>
        <p:spPr>
          <a:xfrm>
            <a:off x="94565" y="216367"/>
            <a:ext cx="7282980" cy="930856"/>
          </a:xfrm>
          <a:prstGeom prst="rect">
            <a:avLst/>
          </a:prstGeom>
          <a:solidFill>
            <a:srgbClr val="F95257"/>
          </a:solidFill>
          <a:ln>
            <a:solidFill>
              <a:srgbClr val="F95257"/>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800" dirty="0" smtClean="0">
                <a:latin typeface="Delicious-Roman"/>
                <a:cs typeface="Delicious-Roman"/>
              </a:rPr>
              <a:t>OADB: an </a:t>
            </a:r>
            <a:r>
              <a:rPr lang="en-US" sz="2800" dirty="0">
                <a:latin typeface="Delicious-Roman"/>
                <a:cs typeface="Delicious-Roman"/>
              </a:rPr>
              <a:t>initiative to fast-forward collaboration on </a:t>
            </a:r>
            <a:r>
              <a:rPr lang="en-US" sz="2800" dirty="0" err="1">
                <a:latin typeface="Delicious-Roman"/>
                <a:cs typeface="Delicious-Roman"/>
              </a:rPr>
              <a:t>C</a:t>
            </a:r>
            <a:r>
              <a:rPr lang="en-US" sz="2800" dirty="0" err="1" smtClean="0">
                <a:latin typeface="Delicious-Roman"/>
                <a:cs typeface="Delicious-Roman"/>
              </a:rPr>
              <a:t>halara</a:t>
            </a:r>
            <a:r>
              <a:rPr lang="en-US" sz="2800" dirty="0" smtClean="0">
                <a:latin typeface="Delicious-Roman"/>
                <a:cs typeface="Delicious-Roman"/>
              </a:rPr>
              <a:t> </a:t>
            </a:r>
            <a:r>
              <a:rPr lang="en-US" sz="2800" dirty="0">
                <a:latin typeface="Delicious-Roman"/>
                <a:cs typeface="Delicious-Roman"/>
              </a:rPr>
              <a:t>dieback of ash </a:t>
            </a:r>
          </a:p>
        </p:txBody>
      </p:sp>
    </p:spTree>
    <p:extLst>
      <p:ext uri="{BB962C8B-B14F-4D97-AF65-F5344CB8AC3E}">
        <p14:creationId xmlns:p14="http://schemas.microsoft.com/office/powerpoint/2010/main" val="941579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977066"/>
            <a:ext cx="1708745" cy="1651000"/>
          </a:xfrm>
          <a:prstGeom prst="rect">
            <a:avLst/>
          </a:prstGeom>
        </p:spPr>
      </p:pic>
      <p:sp>
        <p:nvSpPr>
          <p:cNvPr id="5" name="Title 1"/>
          <p:cNvSpPr>
            <a:spLocks noGrp="1"/>
          </p:cNvSpPr>
          <p:nvPr>
            <p:ph type="ctrTitle"/>
          </p:nvPr>
        </p:nvSpPr>
        <p:spPr>
          <a:xfrm>
            <a:off x="0" y="109971"/>
            <a:ext cx="9144000" cy="1240847"/>
          </a:xfrm>
        </p:spPr>
        <p:txBody>
          <a:bodyPr>
            <a:normAutofit/>
          </a:bodyPr>
          <a:lstStyle/>
          <a:p>
            <a:r>
              <a:rPr lang="en-US" dirty="0" err="1" smtClean="0">
                <a:latin typeface="Helvetica"/>
              </a:rPr>
              <a:t>github</a:t>
            </a:r>
            <a:endParaRPr lang="en-US" dirty="0">
              <a:latin typeface="Helvetica"/>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61177" y="298824"/>
            <a:ext cx="959269" cy="959269"/>
          </a:xfrm>
          <a:prstGeom prst="rect">
            <a:avLst/>
          </a:prstGeom>
          <a:ln>
            <a:noFill/>
          </a:ln>
          <a:effectLst/>
        </p:spPr>
      </p:pic>
      <p:sp>
        <p:nvSpPr>
          <p:cNvPr id="4" name="TextBox 3"/>
          <p:cNvSpPr txBox="1"/>
          <p:nvPr/>
        </p:nvSpPr>
        <p:spPr>
          <a:xfrm>
            <a:off x="2153926" y="1582522"/>
            <a:ext cx="5149273" cy="369332"/>
          </a:xfrm>
          <a:prstGeom prst="rect">
            <a:avLst/>
          </a:prstGeom>
          <a:noFill/>
        </p:spPr>
        <p:txBody>
          <a:bodyPr wrap="square" rtlCol="0">
            <a:spAutoFit/>
          </a:bodyPr>
          <a:lstStyle/>
          <a:p>
            <a:r>
              <a:rPr lang="en-US" dirty="0" smtClean="0">
                <a:latin typeface="Helvetica"/>
                <a:cs typeface="Helvetica"/>
              </a:rPr>
              <a:t>version management and contribution tracking</a:t>
            </a:r>
            <a:endParaRPr lang="en-US" dirty="0">
              <a:latin typeface="Helvetica"/>
              <a:cs typeface="Helvetica"/>
            </a:endParaRPr>
          </a:p>
        </p:txBody>
      </p:sp>
      <p:grpSp>
        <p:nvGrpSpPr>
          <p:cNvPr id="10" name="Group 9"/>
          <p:cNvGrpSpPr/>
          <p:nvPr/>
        </p:nvGrpSpPr>
        <p:grpSpPr>
          <a:xfrm>
            <a:off x="7358928" y="3623316"/>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447323"/>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27984" y="2924944"/>
            <a:ext cx="473585" cy="473585"/>
          </a:xfrm>
          <a:prstGeom prst="rect">
            <a:avLst/>
          </a:prstGeom>
          <a:ln>
            <a:noFill/>
          </a:ln>
          <a:effectLst/>
        </p:spPr>
      </p:pic>
      <p:grpSp>
        <p:nvGrpSpPr>
          <p:cNvPr id="15" name="Group 14"/>
          <p:cNvGrpSpPr/>
          <p:nvPr/>
        </p:nvGrpSpPr>
        <p:grpSpPr>
          <a:xfrm>
            <a:off x="581966" y="3623316"/>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3257976"/>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5096612"/>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5098824"/>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3296268"/>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98436" y="3665795"/>
            <a:ext cx="1708745" cy="1708745"/>
          </a:xfrm>
          <a:prstGeom prst="rect">
            <a:avLst/>
          </a:prstGeom>
        </p:spPr>
      </p:pic>
      <p:sp>
        <p:nvSpPr>
          <p:cNvPr id="25" name="Rectangle 24"/>
          <p:cNvSpPr/>
          <p:nvPr/>
        </p:nvSpPr>
        <p:spPr>
          <a:xfrm>
            <a:off x="62481" y="298824"/>
            <a:ext cx="6377166" cy="1030941"/>
          </a:xfrm>
          <a:prstGeom prst="rect">
            <a:avLst/>
          </a:prstGeom>
          <a:solidFill>
            <a:srgbClr val="BDF752"/>
          </a:solidFill>
          <a:ln>
            <a:solidFill>
              <a:srgbClr val="BDF75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p:cNvSpPr txBox="1"/>
          <p:nvPr/>
        </p:nvSpPr>
        <p:spPr>
          <a:xfrm>
            <a:off x="182011" y="551504"/>
            <a:ext cx="6377166" cy="523220"/>
          </a:xfrm>
          <a:prstGeom prst="rect">
            <a:avLst/>
          </a:prstGeom>
          <a:noFill/>
        </p:spPr>
        <p:txBody>
          <a:bodyPr wrap="square" rtlCol="0">
            <a:spAutoFit/>
          </a:bodyPr>
          <a:lstStyle/>
          <a:p>
            <a:r>
              <a:rPr lang="en-US" sz="2800" dirty="0" smtClean="0">
                <a:solidFill>
                  <a:srgbClr val="B53746"/>
                </a:solidFill>
                <a:latin typeface="Delicious-Roman"/>
                <a:cs typeface="Delicious-Roman"/>
              </a:rPr>
              <a:t>Attribution of contribution with </a:t>
            </a:r>
            <a:r>
              <a:rPr lang="en-US" sz="2800" dirty="0" err="1" smtClean="0">
                <a:solidFill>
                  <a:srgbClr val="B53746"/>
                </a:solidFill>
                <a:latin typeface="Delicious-Roman"/>
                <a:cs typeface="Delicious-Roman"/>
              </a:rPr>
              <a:t>GitHub</a:t>
            </a:r>
            <a:endParaRPr lang="en-US" sz="2800" dirty="0">
              <a:solidFill>
                <a:srgbClr val="B53746"/>
              </a:solidFill>
              <a:latin typeface="Delicious-Roman"/>
              <a:cs typeface="Delicious-Roman"/>
            </a:endParaRPr>
          </a:p>
        </p:txBody>
      </p:sp>
    </p:spTree>
    <p:extLst>
      <p:ext uri="{BB962C8B-B14F-4D97-AF65-F5344CB8AC3E}">
        <p14:creationId xmlns:p14="http://schemas.microsoft.com/office/powerpoint/2010/main" val="37498433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anCustom">
  <a:themeElements>
    <a:clrScheme name="Custom 1">
      <a:dk1>
        <a:srgbClr val="434F5D"/>
      </a:dk1>
      <a:lt1>
        <a:sysClr val="window" lastClr="FFFFFF"/>
      </a:lt1>
      <a:dk2>
        <a:srgbClr val="434F5D"/>
      </a:dk2>
      <a:lt2>
        <a:srgbClr val="43C4B7"/>
      </a:lt2>
      <a:accent1>
        <a:srgbClr val="43C4B7"/>
      </a:accent1>
      <a:accent2>
        <a:srgbClr val="BDF752"/>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DanCustom.thmx</Template>
  <TotalTime>11993</TotalTime>
  <Words>3720</Words>
  <Application>Microsoft Macintosh PowerPoint</Application>
  <PresentationFormat>On-screen Show (4:3)</PresentationFormat>
  <Paragraphs>350</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DanCustom</vt:lpstr>
      <vt:lpstr>Out of the woods</vt:lpstr>
      <vt:lpstr>PowerPoint Presentation</vt:lpstr>
      <vt:lpstr>PowerPoint Presentation</vt:lpstr>
      <vt:lpstr>PowerPoint Presentation</vt:lpstr>
      <vt:lpstr>PowerPoint Presentation</vt:lpstr>
      <vt:lpstr>PowerPoint Presentation</vt:lpstr>
      <vt:lpstr>PowerPoint Presentation</vt:lpstr>
      <vt:lpstr>OpenAshDieBack</vt:lpstr>
      <vt:lpstr>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the game</dc:title>
  <dc:creator>Dan MacLean (TSL)</dc:creator>
  <cp:lastModifiedBy>Dan MacLean (TSL)</cp:lastModifiedBy>
  <cp:revision>203</cp:revision>
  <cp:lastPrinted>2013-10-24T09:30:34Z</cp:lastPrinted>
  <dcterms:created xsi:type="dcterms:W3CDTF">2013-08-26T11:00:30Z</dcterms:created>
  <dcterms:modified xsi:type="dcterms:W3CDTF">2013-10-25T11:10:11Z</dcterms:modified>
</cp:coreProperties>
</file>